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0" r:id="rId5"/>
    <p:sldId id="454" r:id="rId6"/>
    <p:sldId id="450" r:id="rId7"/>
    <p:sldId id="448" r:id="rId8"/>
    <p:sldId id="269" r:id="rId9"/>
    <p:sldId id="452" r:id="rId10"/>
    <p:sldId id="263" r:id="rId11"/>
    <p:sldId id="451" r:id="rId12"/>
    <p:sldId id="261" r:id="rId13"/>
    <p:sldId id="265" r:id="rId14"/>
    <p:sldId id="449" r:id="rId15"/>
    <p:sldId id="453"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生川 幸伸" userId="45e644c7-824a-4ed9-be48-babf40d30fb8" providerId="ADAL" clId="{18F7C9FA-225A-4A41-BB96-C57B2272D7C9}"/>
    <pc:docChg chg="modSld">
      <pc:chgData name="生川 幸伸" userId="45e644c7-824a-4ed9-be48-babf40d30fb8" providerId="ADAL" clId="{18F7C9FA-225A-4A41-BB96-C57B2272D7C9}" dt="2025-03-05T10:42:06.003" v="46" actId="20577"/>
      <pc:docMkLst>
        <pc:docMk/>
      </pc:docMkLst>
      <pc:sldChg chg="modSp mod">
        <pc:chgData name="生川 幸伸" userId="45e644c7-824a-4ed9-be48-babf40d30fb8" providerId="ADAL" clId="{18F7C9FA-225A-4A41-BB96-C57B2272D7C9}" dt="2025-03-05T10:42:06.003" v="46" actId="20577"/>
        <pc:sldMkLst>
          <pc:docMk/>
          <pc:sldMk cId="4049286518" sldId="453"/>
        </pc:sldMkLst>
        <pc:spChg chg="mod">
          <ac:chgData name="生川 幸伸" userId="45e644c7-824a-4ed9-be48-babf40d30fb8" providerId="ADAL" clId="{18F7C9FA-225A-4A41-BB96-C57B2272D7C9}" dt="2025-03-05T10:42:06.003" v="46" actId="20577"/>
          <ac:spMkLst>
            <pc:docMk/>
            <pc:sldMk cId="4049286518" sldId="453"/>
            <ac:spMk id="6" creationId="{EF89E594-9B25-93DE-DB9D-41702B84E88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5DE702-9FBC-463A-84CA-2A1B47AB902B}"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9D9CCF-111F-4398-8974-3184B161615D}" type="slidenum">
              <a:rPr kumimoji="1" lang="ja-JP" altLang="en-US" smtClean="0"/>
              <a:t>‹#›</a:t>
            </a:fld>
            <a:endParaRPr kumimoji="1" lang="ja-JP" altLang="en-US"/>
          </a:p>
        </p:txBody>
      </p:sp>
    </p:spTree>
    <p:extLst>
      <p:ext uri="{BB962C8B-B14F-4D97-AF65-F5344CB8AC3E}">
        <p14:creationId xmlns:p14="http://schemas.microsoft.com/office/powerpoint/2010/main" val="41739783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031E537-B29C-B2FC-EB4B-CBDA34C9CBF1}"/>
              </a:ext>
            </a:extLst>
          </p:cNvPr>
          <p:cNvSpPr>
            <a:spLocks noGrp="1"/>
          </p:cNvSpPr>
          <p:nvPr>
            <p:ph type="ctrTitle"/>
          </p:nvPr>
        </p:nvSpPr>
        <p:spPr>
          <a:xfrm>
            <a:off x="704996" y="1122363"/>
            <a:ext cx="10648804" cy="2387600"/>
          </a:xfrm>
        </p:spPr>
        <p:txBody>
          <a:bodyPr anchor="t"/>
          <a:lstStyle>
            <a:lvl1pPr algn="l">
              <a:defRPr sz="6000"/>
            </a:lvl1pPr>
          </a:lstStyle>
          <a:p>
            <a:r>
              <a:rPr kumimoji="1" lang="ja-JP" altLang="en-US"/>
              <a:t>マスター</a:t>
            </a:r>
            <a:r>
              <a:rPr kumimoji="1" lang="en-US" altLang="ja-JP"/>
              <a:t> </a:t>
            </a:r>
            <a:r>
              <a:rPr kumimoji="1" lang="ja-JP" altLang="en-US"/>
              <a:t>タイトルの書式設定</a:t>
            </a:r>
          </a:p>
        </p:txBody>
      </p:sp>
      <p:sp>
        <p:nvSpPr>
          <p:cNvPr id="3" name="字幕 2">
            <a:extLst>
              <a:ext uri="{FF2B5EF4-FFF2-40B4-BE49-F238E27FC236}">
                <a16:creationId xmlns:a16="http://schemas.microsoft.com/office/drawing/2014/main" id="{91F340BB-AAAC-91A5-10F2-2644B2981D4D}"/>
              </a:ext>
            </a:extLst>
          </p:cNvPr>
          <p:cNvSpPr>
            <a:spLocks noGrp="1"/>
          </p:cNvSpPr>
          <p:nvPr>
            <p:ph type="subTitle" idx="1" hasCustomPrompt="1"/>
          </p:nvPr>
        </p:nvSpPr>
        <p:spPr>
          <a:xfrm>
            <a:off x="6095999" y="4006608"/>
            <a:ext cx="5257801" cy="2080633"/>
          </a:xfrm>
        </p:spPr>
        <p:txBody>
          <a:bodyPr>
            <a:noAutofit/>
          </a:bodyPr>
          <a:lstStyle>
            <a:lvl1pPr marL="0" indent="0" algn="r">
              <a:buNone/>
              <a:defRPr sz="24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ltLang="ja-JP"/>
              <a:t>20XX</a:t>
            </a:r>
            <a:r>
              <a:rPr kumimoji="1" lang="ja-JP" altLang="en-US"/>
              <a:t>年</a:t>
            </a:r>
            <a:r>
              <a:rPr kumimoji="1" lang="en-US" altLang="ja-JP"/>
              <a:t>XX</a:t>
            </a:r>
            <a:r>
              <a:rPr kumimoji="1" lang="ja-JP" altLang="en-US"/>
              <a:t>月</a:t>
            </a:r>
            <a:r>
              <a:rPr kumimoji="1" lang="en-US" altLang="ja-JP"/>
              <a:t>XX</a:t>
            </a:r>
            <a:r>
              <a:rPr kumimoji="1" lang="ja-JP" altLang="en-US"/>
              <a:t>日</a:t>
            </a:r>
            <a:endParaRPr kumimoji="1" lang="en-US" altLang="ja-JP"/>
          </a:p>
          <a:p>
            <a:r>
              <a:rPr kumimoji="1" lang="ja-JP" altLang="en-US"/>
              <a:t>公益社団法人 北海道観光振興機構</a:t>
            </a:r>
            <a:endParaRPr kumimoji="1" lang="en-US" altLang="ja-JP"/>
          </a:p>
          <a:p>
            <a:r>
              <a:rPr kumimoji="1" lang="en-US" altLang="ja-JP"/>
              <a:t>XXXX</a:t>
            </a:r>
            <a:r>
              <a:rPr kumimoji="1" lang="ja-JP" altLang="en-US"/>
              <a:t>本部 </a:t>
            </a:r>
            <a:r>
              <a:rPr kumimoji="1" lang="en-US" altLang="ja-JP"/>
              <a:t>XXX</a:t>
            </a:r>
            <a:r>
              <a:rPr kumimoji="1" lang="ja-JP" altLang="en-US"/>
              <a:t>部</a:t>
            </a:r>
            <a:endParaRPr kumimoji="1" lang="en-US" altLang="ja-JP"/>
          </a:p>
          <a:p>
            <a:r>
              <a:rPr kumimoji="1" lang="en-US" altLang="ja-JP"/>
              <a:t>XXXX </a:t>
            </a:r>
            <a:r>
              <a:rPr kumimoji="1" lang="en-US" altLang="ja-JP" err="1"/>
              <a:t>XXXX</a:t>
            </a:r>
            <a:endParaRPr kumimoji="1" lang="ja-JP" altLang="en-US"/>
          </a:p>
        </p:txBody>
      </p:sp>
      <p:sp>
        <p:nvSpPr>
          <p:cNvPr id="5" name="フッター プレースホルダー 4">
            <a:extLst>
              <a:ext uri="{FF2B5EF4-FFF2-40B4-BE49-F238E27FC236}">
                <a16:creationId xmlns:a16="http://schemas.microsoft.com/office/drawing/2014/main" id="{340457A9-6B1F-1823-8235-E6899ABD38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318FC0D-4A22-8EDE-E29D-1C2DFB5C80F0}"/>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
        <p:nvSpPr>
          <p:cNvPr id="9" name="正方形/長方形 8">
            <a:extLst>
              <a:ext uri="{FF2B5EF4-FFF2-40B4-BE49-F238E27FC236}">
                <a16:creationId xmlns:a16="http://schemas.microsoft.com/office/drawing/2014/main" id="{F598EC6F-7D7B-C4DC-8167-1ECA09CAC429}"/>
              </a:ext>
            </a:extLst>
          </p:cNvPr>
          <p:cNvSpPr/>
          <p:nvPr userDrawn="1"/>
        </p:nvSpPr>
        <p:spPr>
          <a:xfrm>
            <a:off x="0" y="1"/>
            <a:ext cx="12192000" cy="28095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8175172-3F67-759D-D9F4-5CA0A4741AAC}"/>
              </a:ext>
            </a:extLst>
          </p:cNvPr>
          <p:cNvSpPr/>
          <p:nvPr userDrawn="1"/>
        </p:nvSpPr>
        <p:spPr>
          <a:xfrm>
            <a:off x="-3" y="6580005"/>
            <a:ext cx="12192000" cy="280954"/>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8834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DCF6B-3E41-B305-DFCE-F17DEEC7448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6AF9696-1A9C-0749-2B69-8D050801A0C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A46A9266-0F0F-5A26-C9F7-FF977D1432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A77F2A1-8B37-ABAC-ED9D-FD9165823D33}"/>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666427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75C85C-D209-45F0-04A4-2F45FCA62A1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C9DD319-57BC-0396-E8FC-BA34EBD402D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36DEACA-432B-2EE3-C559-91E15A3738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21E02D-1325-4A72-FA5A-C331C8206E1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4273031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29A869-F0F4-935D-C1DD-ABEFF1EA5FF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93BE8B-AD3E-9798-08C1-577799B8083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033D58D-61BD-5425-79D6-DAF2CF09394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a:extLst>
              <a:ext uri="{FF2B5EF4-FFF2-40B4-BE49-F238E27FC236}">
                <a16:creationId xmlns:a16="http://schemas.microsoft.com/office/drawing/2014/main" id="{F8F2DE73-1301-F3E4-EFEF-CE397AD7608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59E5E27-DA62-0158-98EB-277A1A24D057}"/>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44357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4A6AE4-6BD9-4C28-51AE-A1F43AC1DE3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CB9298-40D0-502C-4A5D-8BF839F3B0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81A91D1-4ADF-57D6-CA2B-6A8F14DE33F9}"/>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A9C7021-358C-B526-9C18-28FF9A0AEC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E47C9A3-8329-08A5-9D59-34F78FD8C14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a:extLst>
              <a:ext uri="{FF2B5EF4-FFF2-40B4-BE49-F238E27FC236}">
                <a16:creationId xmlns:a16="http://schemas.microsoft.com/office/drawing/2014/main" id="{AD687212-FED4-BDDB-A647-F664FFBFBEE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D97E24A-F030-1321-39C2-6B986D0BDD96}"/>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36284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0371E6-F351-1EEB-FA97-F2B1D3499CE5}"/>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34853B21-EB80-A982-749B-37EE5846853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FBEEE97-9892-7128-6366-40F866AB1457}"/>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1633989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D61C88E6-201A-43E9-DD4E-6055A9DF39F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3F63B1D-4160-3EE9-379D-D4F9C8B5E58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2903234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BB1C31-4A84-0372-0E83-516B7AB783F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39197A-D7F1-79DA-3B14-79103EAB7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EA5AB3E-3E81-35A8-1021-B288FC20E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6633E547-AF44-F90F-BF5F-29D7D4CF4D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70192DE-1073-10C5-76DF-4CA57104F8CD}"/>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79460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3FC0DF-BE45-056D-6BA8-E15679070D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1F1341-3F8B-A87B-BC08-D09C918FB7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07E996B-A53D-CE03-AEBB-09904435E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6" name="フッター プレースホルダー 5">
            <a:extLst>
              <a:ext uri="{FF2B5EF4-FFF2-40B4-BE49-F238E27FC236}">
                <a16:creationId xmlns:a16="http://schemas.microsoft.com/office/drawing/2014/main" id="{21A5FEE5-EF67-3BB2-6B16-00C5E9A3C86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A737E24-161B-09DF-6E77-54DB865E08BB}"/>
              </a:ext>
            </a:extLst>
          </p:cNvPr>
          <p:cNvSpPr>
            <a:spLocks noGrp="1"/>
          </p:cNvSpPr>
          <p:nvPr>
            <p:ph type="sldNum" sz="quarter" idx="12"/>
          </p:nvPr>
        </p:nvSpPr>
        <p:spPr/>
        <p:txBody>
          <a:bodyPr/>
          <a:lstStyle/>
          <a:p>
            <a:fld id="{1B417C47-8415-4130-8DB2-9E7F47CC5EE9}" type="slidenum">
              <a:rPr kumimoji="1" lang="ja-JP" altLang="en-US" smtClean="0"/>
              <a:t>‹#›</a:t>
            </a:fld>
            <a:endParaRPr kumimoji="1" lang="ja-JP" altLang="en-US"/>
          </a:p>
        </p:txBody>
      </p:sp>
    </p:spTree>
    <p:extLst>
      <p:ext uri="{BB962C8B-B14F-4D97-AF65-F5344CB8AC3E}">
        <p14:creationId xmlns:p14="http://schemas.microsoft.com/office/powerpoint/2010/main" val="3466943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BA4E334-E44E-CEC7-2DEF-07793CB27B0F}"/>
              </a:ext>
            </a:extLst>
          </p:cNvPr>
          <p:cNvSpPr>
            <a:spLocks noGrp="1"/>
          </p:cNvSpPr>
          <p:nvPr>
            <p:ph type="title"/>
          </p:nvPr>
        </p:nvSpPr>
        <p:spPr>
          <a:xfrm>
            <a:off x="838200" y="365125"/>
            <a:ext cx="8392886" cy="842441"/>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9055A1-DD81-A5FC-3D7C-7AE49F085BAE}"/>
              </a:ext>
            </a:extLst>
          </p:cNvPr>
          <p:cNvSpPr>
            <a:spLocks noGrp="1"/>
          </p:cNvSpPr>
          <p:nvPr>
            <p:ph type="body" idx="1"/>
          </p:nvPr>
        </p:nvSpPr>
        <p:spPr>
          <a:xfrm>
            <a:off x="838200" y="1389050"/>
            <a:ext cx="10515600" cy="460690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5CDCEB96-9DC5-B279-E916-0BBAEAAA192A}"/>
              </a:ext>
            </a:extLst>
          </p:cNvPr>
          <p:cNvSpPr>
            <a:spLocks noGrp="1"/>
          </p:cNvSpPr>
          <p:nvPr>
            <p:ph type="ftr" sz="quarter" idx="3"/>
          </p:nvPr>
        </p:nvSpPr>
        <p:spPr>
          <a:xfrm>
            <a:off x="3673600" y="6212334"/>
            <a:ext cx="4844800" cy="365125"/>
          </a:xfrm>
          <a:prstGeom prst="rect">
            <a:avLst/>
          </a:prstGeom>
        </p:spPr>
        <p:txBody>
          <a:bodyPr vert="horz" lIns="91440" tIns="45720" rIns="91440" bIns="45720" rtlCol="0" anchor="ctr"/>
          <a:lstStyle>
            <a:lvl1pPr algn="ctr">
              <a:defRPr sz="1200">
                <a:solidFill>
                  <a:schemeClr val="tx1">
                    <a:tint val="82000"/>
                  </a:schemeClr>
                </a:solidFill>
                <a:latin typeface="メイリオ" panose="020B0604030504040204" pitchFamily="50" charset="-128"/>
                <a:ea typeface="メイリオ" panose="020B0604030504040204" pitchFamily="50" charset="-128"/>
              </a:defRPr>
            </a:lvl1pPr>
          </a:lstStyle>
          <a:p>
            <a:endParaRPr lang="ja-JP" altLang="en-US"/>
          </a:p>
        </p:txBody>
      </p:sp>
      <p:sp>
        <p:nvSpPr>
          <p:cNvPr id="6" name="スライド番号プレースホルダー 5">
            <a:extLst>
              <a:ext uri="{FF2B5EF4-FFF2-40B4-BE49-F238E27FC236}">
                <a16:creationId xmlns:a16="http://schemas.microsoft.com/office/drawing/2014/main" id="{180EE0B5-F90B-4B83-C8E6-47E12DBC75A2}"/>
              </a:ext>
            </a:extLst>
          </p:cNvPr>
          <p:cNvSpPr>
            <a:spLocks noGrp="1"/>
          </p:cNvSpPr>
          <p:nvPr>
            <p:ph type="sldNum" sz="quarter" idx="4"/>
          </p:nvPr>
        </p:nvSpPr>
        <p:spPr>
          <a:xfrm>
            <a:off x="8610600" y="6212334"/>
            <a:ext cx="2743200" cy="365125"/>
          </a:xfrm>
          <a:prstGeom prst="rect">
            <a:avLst/>
          </a:prstGeom>
        </p:spPr>
        <p:txBody>
          <a:bodyPr vert="horz" lIns="91440" tIns="45720" rIns="91440" bIns="45720" rtlCol="0" anchor="ctr"/>
          <a:lstStyle>
            <a:lvl1pPr algn="r">
              <a:defRPr sz="1200">
                <a:solidFill>
                  <a:schemeClr val="tx1">
                    <a:tint val="82000"/>
                  </a:schemeClr>
                </a:solidFill>
                <a:latin typeface="メイリオ" panose="020B0604030504040204" pitchFamily="50" charset="-128"/>
                <a:ea typeface="メイリオ" panose="020B0604030504040204" pitchFamily="50" charset="-128"/>
              </a:defRPr>
            </a:lvl1pPr>
          </a:lstStyle>
          <a:p>
            <a:fld id="{1B417C47-8415-4130-8DB2-9E7F47CC5EE9}" type="slidenum">
              <a:rPr lang="ja-JP" altLang="en-US" smtClean="0"/>
              <a:pPr/>
              <a:t>‹#›</a:t>
            </a:fld>
            <a:endParaRPr lang="ja-JP" altLang="en-US"/>
          </a:p>
        </p:txBody>
      </p:sp>
      <p:pic>
        <p:nvPicPr>
          <p:cNvPr id="10" name="図 9" descr="図形&#10;&#10;中程度の精度で自動的に生成された説明">
            <a:extLst>
              <a:ext uri="{FF2B5EF4-FFF2-40B4-BE49-F238E27FC236}">
                <a16:creationId xmlns:a16="http://schemas.microsoft.com/office/drawing/2014/main" id="{DBF965CF-A5A8-B5DF-8B2C-F2661E25BAD2}"/>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818914" y="411614"/>
            <a:ext cx="1534886" cy="314279"/>
          </a:xfrm>
          <a:prstGeom prst="rect">
            <a:avLst/>
          </a:prstGeom>
        </p:spPr>
      </p:pic>
      <p:pic>
        <p:nvPicPr>
          <p:cNvPr id="12" name="図 11">
            <a:extLst>
              <a:ext uri="{FF2B5EF4-FFF2-40B4-BE49-F238E27FC236}">
                <a16:creationId xmlns:a16="http://schemas.microsoft.com/office/drawing/2014/main" id="{4A7E66EC-B870-8C78-D31E-925E63B5552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9398497" y="336097"/>
            <a:ext cx="286583" cy="435181"/>
          </a:xfrm>
          <a:prstGeom prst="rect">
            <a:avLst/>
          </a:prstGeom>
        </p:spPr>
      </p:pic>
    </p:spTree>
    <p:extLst>
      <p:ext uri="{BB962C8B-B14F-4D97-AF65-F5344CB8AC3E}">
        <p14:creationId xmlns:p14="http://schemas.microsoft.com/office/powerpoint/2010/main" val="3043482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F11CB84F-C6F2-EF5F-24A8-9BDDD77F9887}"/>
              </a:ext>
            </a:extLst>
          </p:cNvPr>
          <p:cNvSpPr txBox="1"/>
          <p:nvPr/>
        </p:nvSpPr>
        <p:spPr>
          <a:xfrm>
            <a:off x="40726" y="327323"/>
            <a:ext cx="7038753" cy="461665"/>
          </a:xfrm>
          <a:prstGeom prst="rect">
            <a:avLst/>
          </a:prstGeom>
          <a:noFill/>
        </p:spPr>
        <p:txBody>
          <a:bodyPr wrap="square" rtlCol="0">
            <a:spAutoFit/>
          </a:bodyPr>
          <a:lstStyle/>
          <a:p>
            <a:r>
              <a:rPr kumimoji="1" lang="en-US" altLang="ja-JP" sz="2400" b="1" dirty="0"/>
              <a:t>【</a:t>
            </a:r>
            <a:r>
              <a:rPr kumimoji="1" lang="ja-JP" altLang="en-US" sz="2000" b="1" dirty="0">
                <a:latin typeface="Meiryo UI" panose="020B0604030504040204" pitchFamily="50" charset="-128"/>
                <a:ea typeface="Meiryo UI" panose="020B0604030504040204" pitchFamily="50" charset="-128"/>
              </a:rPr>
              <a:t>令和</a:t>
            </a:r>
            <a:r>
              <a:rPr kumimoji="1" lang="en-US" altLang="ja-JP" sz="2000" b="1" dirty="0">
                <a:latin typeface="Meiryo UI" panose="020B0604030504040204" pitchFamily="50" charset="-128"/>
                <a:ea typeface="Meiryo UI" panose="020B0604030504040204" pitchFamily="50" charset="-128"/>
              </a:rPr>
              <a:t>7</a:t>
            </a:r>
            <a:r>
              <a:rPr kumimoji="1" lang="ja-JP" altLang="en-US" sz="2000" b="1" dirty="0">
                <a:latin typeface="Meiryo UI" panose="020B0604030504040204" pitchFamily="50" charset="-128"/>
                <a:ea typeface="Meiryo UI" panose="020B0604030504040204" pitchFamily="50" charset="-128"/>
              </a:rPr>
              <a:t>年度伴走支援型観光地域力強化推進事業申請書</a:t>
            </a:r>
            <a:r>
              <a:rPr kumimoji="1" lang="en-US" altLang="ja-JP" sz="2400" b="1" dirty="0"/>
              <a:t>】</a:t>
            </a:r>
            <a:endParaRPr kumimoji="1" lang="ja-JP" altLang="en-US" sz="2400" b="1" dirty="0"/>
          </a:p>
        </p:txBody>
      </p:sp>
      <p:sp>
        <p:nvSpPr>
          <p:cNvPr id="4" name="テキスト ボックス 3">
            <a:extLst>
              <a:ext uri="{FF2B5EF4-FFF2-40B4-BE49-F238E27FC236}">
                <a16:creationId xmlns:a16="http://schemas.microsoft.com/office/drawing/2014/main" id="{C7DF5817-D023-EC42-641D-60988B2C7C04}"/>
              </a:ext>
            </a:extLst>
          </p:cNvPr>
          <p:cNvSpPr txBox="1"/>
          <p:nvPr/>
        </p:nvSpPr>
        <p:spPr>
          <a:xfrm>
            <a:off x="184719" y="773712"/>
            <a:ext cx="8206989"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応募団体名：</a:t>
            </a:r>
            <a:r>
              <a:rPr kumimoji="1" lang="ja-JP" altLang="en-US" sz="2000" b="1" dirty="0">
                <a:solidFill>
                  <a:srgbClr val="FF0000"/>
                </a:solidFill>
                <a:latin typeface="Meiryo UI" panose="020B0604030504040204" pitchFamily="50" charset="-128"/>
                <a:ea typeface="Meiryo UI" panose="020B0604030504040204" pitchFamily="50" charset="-128"/>
              </a:rPr>
              <a:t>〇〇</a:t>
            </a:r>
            <a:r>
              <a:rPr lang="ja-JP" altLang="en-US" sz="2000" b="1" dirty="0">
                <a:solidFill>
                  <a:srgbClr val="FF0000"/>
                </a:solidFill>
                <a:latin typeface="Meiryo UI" panose="020B0604030504040204" pitchFamily="50" charset="-128"/>
                <a:ea typeface="Meiryo UI" panose="020B0604030504040204" pitchFamily="50" charset="-128"/>
              </a:rPr>
              <a:t>観光協会（事業名：〇〇町活性化事業）</a:t>
            </a:r>
            <a:endParaRPr kumimoji="1" lang="en-US" altLang="ja-JP" sz="2000" b="1" dirty="0">
              <a:solidFill>
                <a:srgbClr val="FF0000"/>
              </a:solidFill>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E5938854-C90A-0535-0CDF-F1E00B43BAF6}"/>
              </a:ext>
            </a:extLst>
          </p:cNvPr>
          <p:cNvGraphicFramePr>
            <a:graphicFrameLocks noGrp="1"/>
          </p:cNvGraphicFramePr>
          <p:nvPr>
            <p:extLst>
              <p:ext uri="{D42A27DB-BD31-4B8C-83A1-F6EECF244321}">
                <p14:modId xmlns:p14="http://schemas.microsoft.com/office/powerpoint/2010/main" val="2854273679"/>
              </p:ext>
            </p:extLst>
          </p:nvPr>
        </p:nvGraphicFramePr>
        <p:xfrm>
          <a:off x="289192" y="2132761"/>
          <a:ext cx="10919637" cy="4260150"/>
        </p:xfrm>
        <a:graphic>
          <a:graphicData uri="http://schemas.openxmlformats.org/drawingml/2006/table">
            <a:tbl>
              <a:tblPr/>
              <a:tblGrid>
                <a:gridCol w="587274">
                  <a:extLst>
                    <a:ext uri="{9D8B030D-6E8A-4147-A177-3AD203B41FA5}">
                      <a16:colId xmlns:a16="http://schemas.microsoft.com/office/drawing/2014/main" val="1509597411"/>
                    </a:ext>
                  </a:extLst>
                </a:gridCol>
                <a:gridCol w="1604806">
                  <a:extLst>
                    <a:ext uri="{9D8B030D-6E8A-4147-A177-3AD203B41FA5}">
                      <a16:colId xmlns:a16="http://schemas.microsoft.com/office/drawing/2014/main" val="1970351121"/>
                    </a:ext>
                  </a:extLst>
                </a:gridCol>
                <a:gridCol w="8727557">
                  <a:extLst>
                    <a:ext uri="{9D8B030D-6E8A-4147-A177-3AD203B41FA5}">
                      <a16:colId xmlns:a16="http://schemas.microsoft.com/office/drawing/2014/main" val="603478392"/>
                    </a:ext>
                  </a:extLst>
                </a:gridCol>
              </a:tblGrid>
              <a:tr h="889042">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panose="020B0604030504040204" pitchFamily="50" charset="-128"/>
                          <a:ea typeface="Meiryo UI" panose="020B0604030504040204" pitchFamily="50" charset="-128"/>
                        </a:rPr>
                        <a:t>1</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計画の目的</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a:solidFill>
                            <a:srgbClr val="FF0000"/>
                          </a:solidFill>
                          <a:latin typeface="Meiryo UI"/>
                          <a:ea typeface="Meiryo UI"/>
                          <a:cs typeface="メイリオ"/>
                        </a:rPr>
                        <a:t>計画対象の〇〇市町村のうち、〇〇市・〇〇町・〇〇村以外の市町村にも観光客が訪れるようにするため、周遊を促す仕組みを強化し、</a:t>
                      </a:r>
                      <a:r>
                        <a:rPr lang="en-US" altLang="ja-JP" sz="1200">
                          <a:solidFill>
                            <a:srgbClr val="FF0000"/>
                          </a:solidFill>
                          <a:latin typeface="Meiryo UI"/>
                          <a:ea typeface="Meiryo UI"/>
                          <a:cs typeface="メイリオ"/>
                        </a:rPr>
                        <a:t>3</a:t>
                      </a:r>
                      <a:r>
                        <a:rPr lang="ja-JP" altLang="en-US" sz="1200">
                          <a:solidFill>
                            <a:srgbClr val="FF0000"/>
                          </a:solidFill>
                          <a:latin typeface="Meiryo UI"/>
                          <a:ea typeface="Meiryo UI"/>
                          <a:cs typeface="メイリオ"/>
                        </a:rPr>
                        <a:t>市町村以外への誘客を図り、対象エリア内での</a:t>
                      </a:r>
                      <a:r>
                        <a:rPr lang="ja-JP" altLang="en-US" sz="1200" i="0" u="none" strike="noStrike">
                          <a:solidFill>
                            <a:srgbClr val="FF0000"/>
                          </a:solidFill>
                          <a:effectLst/>
                          <a:latin typeface="Meiryo UI"/>
                          <a:ea typeface="Meiryo UI"/>
                        </a:rPr>
                        <a:t>周遊を促進し、観光消費額の引き上げを目指す。今回導入予定の電子ギフトの仕組みを通して得られる顧客データはマーケティング等に活用し、更なる地域の活性化を図り、最終的には同様の課題を抱える道内他地域にも横展開を図っていきたい。</a:t>
                      </a:r>
                      <a:endParaRPr lang="en-US" altLang="ja-JP" sz="1200" b="1" u="sng">
                        <a:solidFill>
                          <a:srgbClr val="FF0000"/>
                        </a:solidFill>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1579746573"/>
                  </a:ext>
                </a:extLst>
              </a:tr>
              <a:tr h="889042">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panose="020B0604030504040204" pitchFamily="50" charset="-128"/>
                          <a:ea typeface="Meiryo UI" panose="020B0604030504040204" pitchFamily="50" charset="-128"/>
                        </a:rPr>
                        <a:t>2</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a:solidFill>
                            <a:srgbClr val="000000"/>
                          </a:solidFill>
                          <a:effectLst/>
                          <a:latin typeface="Meiryo UI" panose="020B0604030504040204" pitchFamily="50" charset="-128"/>
                          <a:ea typeface="Meiryo UI" panose="020B0604030504040204" pitchFamily="50" charset="-128"/>
                        </a:rPr>
                        <a:t>計画の概要</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kern="1200" dirty="0">
                          <a:solidFill>
                            <a:srgbClr val="FF0000"/>
                          </a:solidFill>
                          <a:effectLst/>
                          <a:latin typeface="Meiryo UI"/>
                          <a:ea typeface="Meiryo UI"/>
                        </a:rPr>
                        <a:t>電子ギフトの導入と</a:t>
                      </a:r>
                      <a:r>
                        <a:rPr kumimoji="1" lang="ja-JP" altLang="en-US" sz="1200" b="0" i="0" u="none" strike="noStrike" kern="1200" dirty="0">
                          <a:solidFill>
                            <a:srgbClr val="FF0000"/>
                          </a:solidFill>
                          <a:effectLst/>
                          <a:latin typeface="Meiryo UI"/>
                          <a:ea typeface="Meiryo UI"/>
                        </a:rPr>
                        <a:t>観光情報サイトの改修によって、</a:t>
                      </a:r>
                      <a:r>
                        <a:rPr lang="ja-JP" altLang="en-US" sz="1200" dirty="0">
                          <a:solidFill>
                            <a:srgbClr val="FF0000"/>
                          </a:solidFill>
                          <a:latin typeface="Meiryo UI"/>
                          <a:ea typeface="Meiryo UI"/>
                          <a:cs typeface="メイリオ"/>
                        </a:rPr>
                        <a:t>〇〇市・〇〇町・〇〇村</a:t>
                      </a:r>
                      <a:r>
                        <a:rPr kumimoji="1" lang="ja-JP" altLang="en-US" sz="1200" b="0" i="0" u="none" strike="noStrike" kern="1200" dirty="0">
                          <a:solidFill>
                            <a:srgbClr val="FF0000"/>
                          </a:solidFill>
                          <a:effectLst/>
                          <a:latin typeface="Meiryo UI"/>
                          <a:ea typeface="Meiryo UI"/>
                        </a:rPr>
                        <a:t>以外の市町村へ</a:t>
                      </a:r>
                      <a:r>
                        <a:rPr lang="ja-JP" altLang="en-US" sz="1200" dirty="0">
                          <a:solidFill>
                            <a:srgbClr val="FF0000"/>
                          </a:solidFill>
                          <a:latin typeface="Meiryo UI"/>
                          <a:ea typeface="Meiryo UI"/>
                        </a:rPr>
                        <a:t>誘客を促進する</a:t>
                      </a:r>
                      <a:r>
                        <a:rPr kumimoji="1" lang="ja-JP" altLang="en-US" sz="1200" b="0" i="0" u="none" strike="noStrike" kern="1200" dirty="0">
                          <a:solidFill>
                            <a:srgbClr val="FF0000"/>
                          </a:solidFill>
                          <a:effectLst/>
                          <a:latin typeface="Meiryo UI"/>
                          <a:ea typeface="Meiryo UI"/>
                        </a:rPr>
                        <a:t>。取得した顧客データは</a:t>
                      </a:r>
                      <a:r>
                        <a:rPr lang="ja-JP" altLang="en-US" sz="1200" dirty="0">
                          <a:solidFill>
                            <a:srgbClr val="FF0000"/>
                          </a:solidFill>
                          <a:latin typeface="Meiryo UI"/>
                          <a:ea typeface="Meiryo UI"/>
                        </a:rPr>
                        <a:t>地域データとして</a:t>
                      </a:r>
                      <a:r>
                        <a:rPr kumimoji="1" lang="ja-JP" altLang="ja-JP" sz="1200" b="0" i="0" u="none" strike="noStrike" kern="1200" dirty="0">
                          <a:solidFill>
                            <a:srgbClr val="FF0000"/>
                          </a:solidFill>
                          <a:effectLst/>
                          <a:latin typeface="Meiryo UI"/>
                          <a:ea typeface="Meiryo UI"/>
                        </a:rPr>
                        <a:t>集約・蓄積・分析し、ダッシュボード上に反映。自治体や観光事業者</a:t>
                      </a:r>
                      <a:r>
                        <a:rPr kumimoji="1" lang="ja-JP" altLang="en-US" sz="1200" b="0" i="0" u="none" strike="noStrike" kern="1200" dirty="0">
                          <a:solidFill>
                            <a:srgbClr val="FF0000"/>
                          </a:solidFill>
                          <a:effectLst/>
                          <a:latin typeface="Meiryo UI"/>
                          <a:ea typeface="Meiryo UI"/>
                        </a:rPr>
                        <a:t>とも共有して</a:t>
                      </a:r>
                      <a:r>
                        <a:rPr kumimoji="1" lang="ja-JP" altLang="ja-JP" sz="1200" b="0" i="0" u="none" strike="noStrike" kern="1200" dirty="0">
                          <a:solidFill>
                            <a:srgbClr val="FF0000"/>
                          </a:solidFill>
                          <a:effectLst/>
                          <a:latin typeface="Meiryo UI"/>
                          <a:ea typeface="Meiryo UI"/>
                        </a:rPr>
                        <a:t>、</a:t>
                      </a:r>
                      <a:r>
                        <a:rPr lang="ja-JP" altLang="en-US" sz="1200" dirty="0">
                          <a:solidFill>
                            <a:srgbClr val="FF0000"/>
                          </a:solidFill>
                          <a:latin typeface="Meiryo UI"/>
                          <a:ea typeface="Meiryo UI"/>
                        </a:rPr>
                        <a:t>圏域一体でのデータ</a:t>
                      </a:r>
                      <a:r>
                        <a:rPr kumimoji="1" lang="ja-JP" altLang="en-US" sz="1200" b="0" i="0" u="none" strike="noStrike" kern="1200" dirty="0">
                          <a:solidFill>
                            <a:srgbClr val="FF0000"/>
                          </a:solidFill>
                          <a:effectLst/>
                          <a:latin typeface="Meiryo UI"/>
                          <a:ea typeface="Meiryo UI"/>
                        </a:rPr>
                        <a:t>マーケティングの実施、二次交通の見直し等を通して</a:t>
                      </a:r>
                      <a:r>
                        <a:rPr kumimoji="1" lang="ja-JP" altLang="ja-JP" sz="1200" b="0" i="0" u="none" strike="noStrike" kern="1200" dirty="0">
                          <a:solidFill>
                            <a:srgbClr val="FF0000"/>
                          </a:solidFill>
                          <a:effectLst/>
                          <a:latin typeface="Meiryo UI"/>
                          <a:ea typeface="Meiryo UI"/>
                        </a:rPr>
                        <a:t>更なる周遊促進・</a:t>
                      </a:r>
                      <a:r>
                        <a:rPr lang="ja-JP" altLang="en-US" sz="1200" b="0" dirty="0">
                          <a:solidFill>
                            <a:srgbClr val="FF0000"/>
                          </a:solidFill>
                          <a:latin typeface="Meiryo UI"/>
                          <a:ea typeface="Meiryo UI"/>
                        </a:rPr>
                        <a:t>観光消費額の引き上げ</a:t>
                      </a:r>
                      <a:r>
                        <a:rPr kumimoji="1" lang="ja-JP" altLang="ja-JP" sz="1200" b="0" i="0" u="none" strike="noStrike" kern="1200" dirty="0">
                          <a:solidFill>
                            <a:srgbClr val="FF0000"/>
                          </a:solidFill>
                          <a:effectLst/>
                          <a:latin typeface="Meiryo UI"/>
                          <a:ea typeface="Meiryo UI"/>
                        </a:rPr>
                        <a:t>を目指す。​</a:t>
                      </a:r>
                      <a:endParaRPr lang="ja-JP" altLang="en-US" sz="1200" b="0" i="0" u="none" strike="noStrike" dirty="0">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91227399"/>
                  </a:ext>
                </a:extLst>
              </a:tr>
              <a:tr h="669101">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panose="020B0604030504040204" pitchFamily="50" charset="-128"/>
                          <a:ea typeface="Meiryo UI" panose="020B0604030504040204" pitchFamily="50" charset="-128"/>
                        </a:rPr>
                        <a:t>3</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a:solidFill>
                            <a:srgbClr val="000000"/>
                          </a:solidFill>
                          <a:effectLst/>
                          <a:latin typeface="Meiryo UI" panose="020B0604030504040204" pitchFamily="50" charset="-128"/>
                          <a:ea typeface="Meiryo UI" panose="020B0604030504040204" pitchFamily="50" charset="-128"/>
                        </a:rPr>
                        <a:t>期待される効果</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200">
                          <a:solidFill>
                            <a:srgbClr val="FF0000"/>
                          </a:solidFill>
                          <a:latin typeface="Meiryo UI" panose="020B0604030504040204" pitchFamily="50" charset="-128"/>
                          <a:ea typeface="Meiryo UI" panose="020B0604030504040204" pitchFamily="50" charset="-128"/>
                          <a:cs typeface="メイリオ"/>
                        </a:rPr>
                        <a:t>〇〇市・〇〇町・〇〇村</a:t>
                      </a:r>
                      <a:r>
                        <a:rPr kumimoji="1" lang="ja-JP" altLang="en-US" sz="1200">
                          <a:solidFill>
                            <a:srgbClr val="FF0000"/>
                          </a:solidFill>
                          <a:latin typeface="Meiryo UI" panose="020B0604030504040204" pitchFamily="50" charset="-128"/>
                          <a:ea typeface="Meiryo UI" panose="020B0604030504040204" pitchFamily="50" charset="-128"/>
                          <a:cs typeface="メイリオ"/>
                        </a:rPr>
                        <a:t>以外の観光客の行動実態の把握が出来、かつ観光客には新たな地域への観光をするきっかけとなる。一方、都市</a:t>
                      </a:r>
                      <a:r>
                        <a:rPr lang="ja-JP" altLang="en-US" sz="1200">
                          <a:solidFill>
                            <a:srgbClr val="FF0000"/>
                          </a:solidFill>
                          <a:latin typeface="Meiryo UI" panose="020B0604030504040204" pitchFamily="50" charset="-128"/>
                          <a:ea typeface="Meiryo UI" panose="020B0604030504040204" pitchFamily="50" charset="-128"/>
                          <a:cs typeface="メイリオ"/>
                        </a:rPr>
                        <a:t>圏</a:t>
                      </a:r>
                      <a:r>
                        <a:rPr kumimoji="1" lang="ja-JP" altLang="en-US" sz="1200">
                          <a:solidFill>
                            <a:srgbClr val="FF0000"/>
                          </a:solidFill>
                          <a:latin typeface="Meiryo UI" panose="020B0604030504040204" pitchFamily="50" charset="-128"/>
                          <a:ea typeface="Meiryo UI" panose="020B0604030504040204" pitchFamily="50" charset="-128"/>
                          <a:cs typeface="メイリオ"/>
                        </a:rPr>
                        <a:t>の自治体や事業者にとっては、観光客との交流・消費の機会が生まれることで、更なるリピートへの可能性につながる。</a:t>
                      </a:r>
                      <a:endParaRPr lang="ja-JP" altLang="en-US" sz="1200" b="0" i="0" u="none" strike="noStrike">
                        <a:solidFill>
                          <a:srgbClr val="FF0000"/>
                        </a:solidFill>
                        <a:effectLst/>
                        <a:latin typeface="Meiryo UI" panose="020B0604030504040204" pitchFamily="50" charset="-128"/>
                        <a:ea typeface="Meiryo UI" panose="020B0604030504040204" pitchFamily="50" charset="-128"/>
                      </a:endParaRP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2932883345"/>
                  </a:ext>
                </a:extLst>
              </a:tr>
              <a:tr h="669101">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panose="020B0604030504040204" pitchFamily="50" charset="-128"/>
                          <a:ea typeface="Meiryo UI" panose="020B0604030504040204" pitchFamily="50" charset="-128"/>
                        </a:rPr>
                        <a:t>4</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a:solidFill>
                            <a:schemeClr val="tx1"/>
                          </a:solidFill>
                          <a:effectLst/>
                          <a:latin typeface="Meiryo UI" panose="020B0604030504040204" pitchFamily="50" charset="-128"/>
                          <a:ea typeface="Meiryo UI" panose="020B0604030504040204" pitchFamily="50" charset="-128"/>
                        </a:rPr>
                        <a:t>マーケティングデータの取得・活用イメージ</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a:solidFill>
                            <a:srgbClr val="FF0000"/>
                          </a:solidFill>
                          <a:latin typeface="Meiryo UI" panose="020B0604030504040204" pitchFamily="50" charset="-128"/>
                          <a:ea typeface="Meiryo UI" panose="020B0604030504040204" pitchFamily="50" charset="-128"/>
                          <a:cs typeface="メイリオ"/>
                        </a:rPr>
                        <a:t>取得したデータは、旅行者のターゲット特定に活用し、周遊による観光消費額の増加につなげる。旅行者の移動経路は都市圏全域で課題となっている。二次交通存廃を検討する際の指標にもなり、持続可能な地域公共交通の在り方の検証に役立てる。</a:t>
                      </a:r>
                      <a:endParaRPr lang="ja-JP" altLang="en-US" sz="1200" b="0" i="0" u="none" strike="noStrike">
                        <a:solidFill>
                          <a:srgbClr val="FF0000"/>
                        </a:solidFill>
                        <a:effectLst/>
                        <a:latin typeface="Meiryo UI" panose="020B0604030504040204" pitchFamily="50" charset="-128"/>
                        <a:ea typeface="Meiryo UI" panose="020B0604030504040204" pitchFamily="50" charset="-128"/>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69327689"/>
                  </a:ext>
                </a:extLst>
              </a:tr>
              <a:tr h="474763">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panose="020B0604030504040204" pitchFamily="50" charset="-128"/>
                          <a:ea typeface="Meiryo UI" panose="020B0604030504040204" pitchFamily="50" charset="-128"/>
                        </a:rPr>
                        <a:t>5</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a:solidFill>
                            <a:schemeClr val="tx1"/>
                          </a:solidFill>
                          <a:effectLst/>
                          <a:latin typeface="Meiryo UI" panose="020B0604030504040204" pitchFamily="50" charset="-128"/>
                          <a:ea typeface="Meiryo UI" panose="020B0604030504040204" pitchFamily="50" charset="-128"/>
                        </a:rPr>
                        <a:t>計画目標・</a:t>
                      </a:r>
                      <a:r>
                        <a:rPr lang="en-US" sz="1400" b="1" i="0" u="none" strike="noStrike">
                          <a:solidFill>
                            <a:schemeClr val="tx1"/>
                          </a:solidFill>
                          <a:effectLst/>
                          <a:latin typeface="Meiryo UI" panose="020B0604030504040204" pitchFamily="50" charset="-128"/>
                          <a:ea typeface="Meiryo UI" panose="020B0604030504040204" pitchFamily="50" charset="-128"/>
                        </a:rPr>
                        <a:t>KPI</a:t>
                      </a: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200">
                          <a:solidFill>
                            <a:srgbClr val="FF0000"/>
                          </a:solidFill>
                          <a:latin typeface="Meiryo UI"/>
                          <a:ea typeface="Meiryo UI"/>
                          <a:cs typeface="メイリオ"/>
                        </a:rPr>
                        <a:t>KGI</a:t>
                      </a:r>
                      <a:r>
                        <a:rPr kumimoji="1" lang="ja-JP" altLang="en-US" sz="1200">
                          <a:solidFill>
                            <a:srgbClr val="FF0000"/>
                          </a:solidFill>
                          <a:latin typeface="Meiryo UI"/>
                          <a:ea typeface="Meiryo UI"/>
                          <a:cs typeface="メイリオ"/>
                        </a:rPr>
                        <a:t>は都市圏内の周遊促進を通じた観光消費額の拡大とし、</a:t>
                      </a:r>
                      <a:r>
                        <a:rPr kumimoji="1" lang="en-US" altLang="ja-JP" sz="1200">
                          <a:solidFill>
                            <a:srgbClr val="FF0000"/>
                          </a:solidFill>
                          <a:latin typeface="Meiryo UI"/>
                          <a:ea typeface="Meiryo UI"/>
                          <a:cs typeface="メイリオ"/>
                        </a:rPr>
                        <a:t>KPI</a:t>
                      </a:r>
                      <a:r>
                        <a:rPr kumimoji="1" lang="ja-JP" altLang="en-US" sz="1200">
                          <a:solidFill>
                            <a:srgbClr val="FF0000"/>
                          </a:solidFill>
                          <a:latin typeface="Meiryo UI"/>
                          <a:ea typeface="Meiryo UI"/>
                          <a:cs typeface="メイリオ"/>
                        </a:rPr>
                        <a:t>には</a:t>
                      </a:r>
                      <a:r>
                        <a:rPr lang="ja-JP" altLang="en-US" sz="1200">
                          <a:solidFill>
                            <a:srgbClr val="FF0000"/>
                          </a:solidFill>
                          <a:latin typeface="Meiryo UI"/>
                          <a:ea typeface="Meiryo UI"/>
                          <a:cs typeface="メイリオ"/>
                        </a:rPr>
                        <a:t>〇〇市・〇〇町・〇〇村</a:t>
                      </a:r>
                      <a:r>
                        <a:rPr kumimoji="1" lang="ja-JP" altLang="en-US" sz="1200">
                          <a:solidFill>
                            <a:srgbClr val="FF0000"/>
                          </a:solidFill>
                          <a:latin typeface="Meiryo UI"/>
                          <a:ea typeface="Meiryo UI"/>
                          <a:cs typeface="メイリオ"/>
                        </a:rPr>
                        <a:t>以外の市町村</a:t>
                      </a:r>
                      <a:r>
                        <a:rPr lang="ja-JP" altLang="en-US" sz="1200">
                          <a:solidFill>
                            <a:srgbClr val="FF0000"/>
                          </a:solidFill>
                          <a:latin typeface="Meiryo UI"/>
                          <a:ea typeface="Meiryo UI"/>
                          <a:cs typeface="メイリオ"/>
                        </a:rPr>
                        <a:t>の電子ギフト利用可能店舗（</a:t>
                      </a:r>
                      <a:r>
                        <a:rPr kumimoji="1" lang="ja-JP" altLang="en-US" sz="1200">
                          <a:solidFill>
                            <a:srgbClr val="FF0000"/>
                          </a:solidFill>
                          <a:latin typeface="Meiryo UI"/>
                          <a:ea typeface="Meiryo UI"/>
                          <a:cs typeface="メイリオ"/>
                        </a:rPr>
                        <a:t>参画加盟店</a:t>
                      </a:r>
                      <a:r>
                        <a:rPr lang="ja-JP" altLang="en-US" sz="1200">
                          <a:solidFill>
                            <a:srgbClr val="FF0000"/>
                          </a:solidFill>
                          <a:latin typeface="Meiryo UI"/>
                          <a:ea typeface="Meiryo UI"/>
                          <a:cs typeface="メイリオ"/>
                        </a:rPr>
                        <a:t>）</a:t>
                      </a:r>
                      <a:r>
                        <a:rPr kumimoji="1" lang="ja-JP" altLang="en-US" sz="1200">
                          <a:solidFill>
                            <a:srgbClr val="FF0000"/>
                          </a:solidFill>
                          <a:latin typeface="Meiryo UI"/>
                          <a:ea typeface="Meiryo UI"/>
                          <a:cs typeface="メイリオ"/>
                        </a:rPr>
                        <a:t>数、</a:t>
                      </a:r>
                      <a:r>
                        <a:rPr lang="ja-JP" altLang="en-US" sz="1200">
                          <a:solidFill>
                            <a:srgbClr val="FF0000"/>
                          </a:solidFill>
                          <a:latin typeface="Meiryo UI"/>
                          <a:ea typeface="Meiryo UI"/>
                          <a:cs typeface="メイリオ"/>
                        </a:rPr>
                        <a:t>その利用件数</a:t>
                      </a:r>
                      <a:r>
                        <a:rPr kumimoji="1" lang="ja-JP" altLang="en-US" sz="1200">
                          <a:solidFill>
                            <a:srgbClr val="FF0000"/>
                          </a:solidFill>
                          <a:latin typeface="Meiryo UI"/>
                          <a:ea typeface="Meiryo UI"/>
                          <a:cs typeface="メイリオ"/>
                        </a:rPr>
                        <a:t>等を設定。</a:t>
                      </a:r>
                      <a:endParaRPr lang="ja-JP" altLang="en-US" sz="1200" b="0" i="0" u="none" strike="noStrike">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solidFill>
                      <a:srgbClr val="F0F0F0"/>
                    </a:solidFill>
                  </a:tcPr>
                </a:tc>
                <a:extLst>
                  <a:ext uri="{0D108BD9-81ED-4DB2-BD59-A6C34878D82A}">
                    <a16:rowId xmlns:a16="http://schemas.microsoft.com/office/drawing/2014/main" val="3849239431"/>
                  </a:ext>
                </a:extLst>
              </a:tr>
              <a:tr h="669101">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ctr" rtl="0" fontAlgn="ctr"/>
                      <a:r>
                        <a:rPr lang="en-US" altLang="ja-JP" sz="1400" b="1" i="0" u="none" strike="noStrike">
                          <a:solidFill>
                            <a:srgbClr val="000000"/>
                          </a:solidFill>
                          <a:effectLst/>
                          <a:latin typeface="Meiryo UI"/>
                          <a:ea typeface="Meiryo UI"/>
                        </a:rPr>
                        <a:t>6</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pPr algn="l" rtl="0" fontAlgn="ctr"/>
                      <a:r>
                        <a:rPr lang="ja-JP" altLang="en-US" sz="1400" b="1" i="0" u="none" strike="noStrike">
                          <a:solidFill>
                            <a:srgbClr val="000000"/>
                          </a:solidFill>
                          <a:effectLst/>
                          <a:latin typeface="Meiryo UI" panose="020B0604030504040204" pitchFamily="50" charset="-128"/>
                          <a:ea typeface="Meiryo UI" panose="020B0604030504040204" pitchFamily="50" charset="-128"/>
                        </a:rPr>
                        <a:t>推進体制</a:t>
                      </a:r>
                    </a:p>
                  </a:txBody>
                  <a:tcPr marL="7072" marR="7072" marT="7072" marB="0" anchor="ctr">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defRPr>
                      </a:lvl1pPr>
                      <a:lvl2pPr marL="457200" algn="l" defTabSz="914400" rtl="0" eaLnBrk="1" latinLnBrk="0" hangingPunct="1">
                        <a:defRPr kumimoji="1" sz="1800" kern="1200">
                          <a:solidFill>
                            <a:schemeClr val="tx1"/>
                          </a:solidFill>
                          <a:latin typeface="Arial"/>
                          <a:ea typeface="ＭＳ Ｐゴシック"/>
                        </a:defRPr>
                      </a:lvl2pPr>
                      <a:lvl3pPr marL="914400" algn="l" defTabSz="914400" rtl="0" eaLnBrk="1" latinLnBrk="0" hangingPunct="1">
                        <a:defRPr kumimoji="1" sz="1800" kern="1200">
                          <a:solidFill>
                            <a:schemeClr val="tx1"/>
                          </a:solidFill>
                          <a:latin typeface="Arial"/>
                          <a:ea typeface="ＭＳ Ｐゴシック"/>
                        </a:defRPr>
                      </a:lvl3pPr>
                      <a:lvl4pPr marL="1371600" algn="l" defTabSz="914400" rtl="0" eaLnBrk="1" latinLnBrk="0" hangingPunct="1">
                        <a:defRPr kumimoji="1" sz="1800" kern="1200">
                          <a:solidFill>
                            <a:schemeClr val="tx1"/>
                          </a:solidFill>
                          <a:latin typeface="Arial"/>
                          <a:ea typeface="ＭＳ Ｐゴシック"/>
                        </a:defRPr>
                      </a:lvl4pPr>
                      <a:lvl5pPr marL="1828800" algn="l" defTabSz="914400" rtl="0" eaLnBrk="1" latinLnBrk="0" hangingPunct="1">
                        <a:defRPr kumimoji="1" sz="1800" kern="1200">
                          <a:solidFill>
                            <a:schemeClr val="tx1"/>
                          </a:solidFill>
                          <a:latin typeface="Arial"/>
                          <a:ea typeface="ＭＳ Ｐゴシック"/>
                        </a:defRPr>
                      </a:lvl5pPr>
                      <a:lvl6pPr marL="2286000" algn="l" defTabSz="914400" rtl="0" eaLnBrk="1" latinLnBrk="0" hangingPunct="1">
                        <a:defRPr kumimoji="1" sz="1800" kern="1200">
                          <a:solidFill>
                            <a:schemeClr val="tx1"/>
                          </a:solidFill>
                          <a:latin typeface="Arial"/>
                          <a:ea typeface="ＭＳ Ｐゴシック"/>
                        </a:defRPr>
                      </a:lvl6pPr>
                      <a:lvl7pPr marL="2743200" algn="l" defTabSz="914400" rtl="0" eaLnBrk="1" latinLnBrk="0" hangingPunct="1">
                        <a:defRPr kumimoji="1" sz="1800" kern="1200">
                          <a:solidFill>
                            <a:schemeClr val="tx1"/>
                          </a:solidFill>
                          <a:latin typeface="Arial"/>
                          <a:ea typeface="ＭＳ Ｐゴシック"/>
                        </a:defRPr>
                      </a:lvl7pPr>
                      <a:lvl8pPr marL="3200400" algn="l" defTabSz="914400" rtl="0" eaLnBrk="1" latinLnBrk="0" hangingPunct="1">
                        <a:defRPr kumimoji="1" sz="1800" kern="1200">
                          <a:solidFill>
                            <a:schemeClr val="tx1"/>
                          </a:solidFill>
                          <a:latin typeface="Arial"/>
                          <a:ea typeface="ＭＳ Ｐゴシック"/>
                        </a:defRPr>
                      </a:lvl8pPr>
                      <a:lvl9pPr marL="3657600" algn="l" defTabSz="914400" rtl="0" eaLnBrk="1" latinLnBrk="0" hangingPunct="1">
                        <a:defRPr kumimoji="1" sz="1800" kern="1200">
                          <a:solidFill>
                            <a:schemeClr val="tx1"/>
                          </a:solidFill>
                          <a:latin typeface="Arial"/>
                          <a:ea typeface="ＭＳ Ｐゴシック"/>
                        </a:defRPr>
                      </a:lvl9pPr>
                    </a:lstStyle>
                    <a:p>
                      <a:r>
                        <a:rPr lang="ja-JP" altLang="en-US" sz="1200" dirty="0">
                          <a:solidFill>
                            <a:srgbClr val="FF0000"/>
                          </a:solidFill>
                          <a:latin typeface="Meiryo UI"/>
                          <a:ea typeface="Meiryo UI"/>
                        </a:rPr>
                        <a:t>広域連携</a:t>
                      </a:r>
                      <a:r>
                        <a:rPr lang="en-US" altLang="ja-JP" sz="1200" dirty="0">
                          <a:solidFill>
                            <a:srgbClr val="FF0000"/>
                          </a:solidFill>
                          <a:latin typeface="Meiryo UI"/>
                          <a:ea typeface="Meiryo UI"/>
                        </a:rPr>
                        <a:t>DMO</a:t>
                      </a:r>
                      <a:r>
                        <a:rPr lang="ja-JP" altLang="en-US" sz="1200" dirty="0">
                          <a:solidFill>
                            <a:srgbClr val="FF0000"/>
                          </a:solidFill>
                          <a:latin typeface="Meiryo UI"/>
                          <a:ea typeface="Meiryo UI"/>
                        </a:rPr>
                        <a:t>である、北海道観光機構が中心となり、デジタルツール（地域通貨）を活用し本事業の面的</a:t>
                      </a:r>
                      <a:r>
                        <a:rPr lang="en-US" altLang="ja-JP" sz="1200" dirty="0">
                          <a:solidFill>
                            <a:srgbClr val="FF0000"/>
                          </a:solidFill>
                          <a:latin typeface="Meiryo UI"/>
                          <a:ea typeface="Meiryo UI"/>
                        </a:rPr>
                        <a:t>DX</a:t>
                      </a:r>
                      <a:r>
                        <a:rPr lang="ja-JP" altLang="en-US" sz="1200" dirty="0">
                          <a:solidFill>
                            <a:srgbClr val="FF0000"/>
                          </a:solidFill>
                          <a:latin typeface="Meiryo UI"/>
                          <a:ea typeface="Meiryo UI"/>
                        </a:rPr>
                        <a:t>計画を推進。</a:t>
                      </a:r>
                      <a:endParaRPr lang="en-US" altLang="ja-JP" sz="1200" dirty="0">
                        <a:solidFill>
                          <a:srgbClr val="FF0000"/>
                        </a:solidFill>
                        <a:latin typeface="Meiryo UI"/>
                        <a:ea typeface="Meiryo UI"/>
                      </a:endParaRPr>
                    </a:p>
                    <a:p>
                      <a:r>
                        <a:rPr lang="en-US" altLang="ja-JP" sz="1200" dirty="0">
                          <a:solidFill>
                            <a:srgbClr val="FF0000"/>
                          </a:solidFill>
                          <a:latin typeface="Meiryo UI"/>
                          <a:ea typeface="Meiryo UI"/>
                        </a:rPr>
                        <a:t>12</a:t>
                      </a:r>
                      <a:r>
                        <a:rPr lang="ja-JP" altLang="en-US" sz="1200" dirty="0">
                          <a:solidFill>
                            <a:srgbClr val="FF0000"/>
                          </a:solidFill>
                          <a:latin typeface="Meiryo UI"/>
                          <a:ea typeface="Meiryo UI"/>
                        </a:rPr>
                        <a:t>市町村とは〇〇連携中枢都市圏実務者会議を、対象事業者とは地元の</a:t>
                      </a:r>
                      <a:r>
                        <a:rPr lang="en-US" altLang="ja-JP" sz="1200" dirty="0">
                          <a:solidFill>
                            <a:srgbClr val="FF0000"/>
                          </a:solidFill>
                          <a:latin typeface="Meiryo UI"/>
                          <a:ea typeface="Meiryo UI"/>
                        </a:rPr>
                        <a:t>DMO</a:t>
                      </a:r>
                      <a:r>
                        <a:rPr lang="ja-JP" altLang="en-US" sz="1200" dirty="0">
                          <a:solidFill>
                            <a:srgbClr val="FF0000"/>
                          </a:solidFill>
                          <a:latin typeface="Meiryo UI"/>
                          <a:ea typeface="Meiryo UI"/>
                        </a:rPr>
                        <a:t>、観光協会等をそれぞれ介して連携を図りながら推進を図る。</a:t>
                      </a:r>
                      <a:endParaRPr lang="ja-JP" altLang="en-US" sz="1200" b="0" i="0" u="none" strike="noStrike" dirty="0">
                        <a:solidFill>
                          <a:srgbClr val="FF0000"/>
                        </a:solidFill>
                        <a:effectLst/>
                        <a:latin typeface="Meiryo UI"/>
                        <a:ea typeface="Meiryo UI"/>
                      </a:endParaRPr>
                    </a:p>
                  </a:txBody>
                  <a:tcPr marL="7072" marR="7072" marT="7072" marB="0" anchor="ct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33676495"/>
                  </a:ext>
                </a:extLst>
              </a:tr>
            </a:tbl>
          </a:graphicData>
        </a:graphic>
      </p:graphicFrame>
      <p:sp>
        <p:nvSpPr>
          <p:cNvPr id="8" name="Rectangle 25">
            <a:extLst>
              <a:ext uri="{FF2B5EF4-FFF2-40B4-BE49-F238E27FC236}">
                <a16:creationId xmlns:a16="http://schemas.microsoft.com/office/drawing/2014/main" id="{27F63221-D53F-4DAD-4495-B2A407F35E83}"/>
              </a:ext>
            </a:extLst>
          </p:cNvPr>
          <p:cNvSpPr/>
          <p:nvPr/>
        </p:nvSpPr>
        <p:spPr>
          <a:xfrm>
            <a:off x="3961277" y="1235377"/>
            <a:ext cx="7247552" cy="919794"/>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赤字部分は、サンプルです。各自で変更のうえ必要事項を記載願います。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en-US" altLang="ja-JP" sz="1600" kern="0">
                <a:solidFill>
                  <a:srgbClr val="FF0000"/>
                </a:solidFill>
                <a:highlight>
                  <a:srgbClr val="FFFF00"/>
                </a:highlight>
                <a:latin typeface="Meiryo UI"/>
                <a:ea typeface="Meiryo UI"/>
              </a:rPr>
              <a:t>2025</a:t>
            </a:r>
            <a:r>
              <a:rPr lang="ja-JP" altLang="en-US" sz="1600" kern="0">
                <a:solidFill>
                  <a:srgbClr val="FF0000"/>
                </a:solidFill>
                <a:highlight>
                  <a:srgbClr val="FFFF00"/>
                </a:highlight>
                <a:latin typeface="Meiryo UI"/>
                <a:ea typeface="Meiryo UI"/>
              </a:rPr>
              <a:t>年4月</a:t>
            </a:r>
            <a:r>
              <a:rPr lang="en-US" altLang="ja-JP" sz="1600" kern="0" dirty="0">
                <a:solidFill>
                  <a:srgbClr val="FF0000"/>
                </a:solidFill>
                <a:highlight>
                  <a:srgbClr val="FFFF00"/>
                </a:highlight>
                <a:latin typeface="Meiryo UI"/>
                <a:ea typeface="Meiryo UI"/>
              </a:rPr>
              <a:t>21</a:t>
            </a:r>
            <a:r>
              <a:rPr lang="ja-JP" altLang="en-US" sz="1600" kern="0">
                <a:solidFill>
                  <a:srgbClr val="FF0000"/>
                </a:solidFill>
                <a:highlight>
                  <a:srgbClr val="FFFF00"/>
                </a:highlight>
                <a:latin typeface="Meiryo UI"/>
                <a:ea typeface="Meiryo UI"/>
              </a:rPr>
              <a:t>日（月）</a:t>
            </a:r>
            <a:r>
              <a:rPr lang="en-US" altLang="ja-JP" sz="1600" kern="0">
                <a:solidFill>
                  <a:srgbClr val="FF0000"/>
                </a:solidFill>
                <a:highlight>
                  <a:srgbClr val="FFFF00"/>
                </a:highlight>
                <a:latin typeface="Meiryo UI"/>
                <a:ea typeface="Meiryo UI"/>
              </a:rPr>
              <a:t>15:00</a:t>
            </a:r>
            <a:r>
              <a:rPr lang="ja-JP" altLang="en-US" sz="1600" kern="0">
                <a:solidFill>
                  <a:srgbClr val="FF0000"/>
                </a:solidFill>
                <a:latin typeface="Meiryo UI"/>
                <a:ea typeface="Meiryo UI"/>
              </a:rPr>
              <a:t>までに、所定の電子フォームで申請願います。</a:t>
            </a:r>
            <a:endParaRPr lang="en-US" altLang="ja-JP" sz="1600" kern="0">
              <a:solidFill>
                <a:srgbClr val="FF0000"/>
              </a:solidFill>
              <a:latin typeface="Meiryo UI"/>
              <a:ea typeface="Meiryo UI"/>
            </a:endParaRPr>
          </a:p>
        </p:txBody>
      </p:sp>
      <p:sp>
        <p:nvSpPr>
          <p:cNvPr id="2" name="テキスト ボックス 1">
            <a:extLst>
              <a:ext uri="{FF2B5EF4-FFF2-40B4-BE49-F238E27FC236}">
                <a16:creationId xmlns:a16="http://schemas.microsoft.com/office/drawing/2014/main" id="{8C89E4C7-D81B-15B0-1CBB-F4280C26309B}"/>
              </a:ext>
            </a:extLst>
          </p:cNvPr>
          <p:cNvSpPr txBox="1"/>
          <p:nvPr/>
        </p:nvSpPr>
        <p:spPr>
          <a:xfrm>
            <a:off x="184719" y="1560116"/>
            <a:ext cx="2834465" cy="400110"/>
          </a:xfrm>
          <a:prstGeom prst="rect">
            <a:avLst/>
          </a:prstGeom>
          <a:noFill/>
        </p:spPr>
        <p:txBody>
          <a:bodyPr wrap="square" lIns="91440" tIns="45720" rIns="91440" bIns="45720" rtlCol="0" anchor="t">
            <a:spAutoFit/>
          </a:bodyPr>
          <a:lstStyle/>
          <a:p>
            <a:r>
              <a:rPr kumimoji="1" lang="ja-JP" altLang="en-US" sz="2000" b="1">
                <a:ea typeface="游ゴシック"/>
              </a:rPr>
              <a:t>■事業</a:t>
            </a:r>
            <a:r>
              <a:rPr lang="ja-JP" altLang="en-US" sz="2000" b="1">
                <a:ea typeface="游ゴシック"/>
              </a:rPr>
              <a:t>計画</a:t>
            </a:r>
            <a:endParaRPr kumimoji="1" lang="ja-JP" altLang="en-US" sz="2000" b="1">
              <a:ea typeface="游ゴシック"/>
            </a:endParaRPr>
          </a:p>
        </p:txBody>
      </p:sp>
      <p:sp>
        <p:nvSpPr>
          <p:cNvPr id="5" name="スライド番号プレースホルダー 4">
            <a:extLst>
              <a:ext uri="{FF2B5EF4-FFF2-40B4-BE49-F238E27FC236}">
                <a16:creationId xmlns:a16="http://schemas.microsoft.com/office/drawing/2014/main" id="{D88ACCB9-A6E3-50B1-D36C-5932FAB1A555}"/>
              </a:ext>
            </a:extLst>
          </p:cNvPr>
          <p:cNvSpPr>
            <a:spLocks noGrp="1"/>
          </p:cNvSpPr>
          <p:nvPr>
            <p:ph type="sldNum" sz="quarter" idx="12"/>
          </p:nvPr>
        </p:nvSpPr>
        <p:spPr/>
        <p:txBody>
          <a:bodyPr/>
          <a:lstStyle/>
          <a:p>
            <a:fld id="{1B417C47-8415-4130-8DB2-9E7F47CC5EE9}" type="slidenum">
              <a:rPr kumimoji="1" lang="ja-JP" altLang="en-US" smtClean="0"/>
              <a:t>1</a:t>
            </a:fld>
            <a:endParaRPr kumimoji="1" lang="ja-JP" altLang="en-US"/>
          </a:p>
        </p:txBody>
      </p:sp>
      <p:sp>
        <p:nvSpPr>
          <p:cNvPr id="6" name="テキスト ボックス 5">
            <a:extLst>
              <a:ext uri="{FF2B5EF4-FFF2-40B4-BE49-F238E27FC236}">
                <a16:creationId xmlns:a16="http://schemas.microsoft.com/office/drawing/2014/main" id="{A27A41CB-8A1F-25CE-F816-7CD121BE29FD}"/>
              </a:ext>
            </a:extLst>
          </p:cNvPr>
          <p:cNvSpPr txBox="1"/>
          <p:nvPr/>
        </p:nvSpPr>
        <p:spPr>
          <a:xfrm>
            <a:off x="184720" y="1175513"/>
            <a:ext cx="4100202" cy="400110"/>
          </a:xfrm>
          <a:prstGeom prst="rect">
            <a:avLst/>
          </a:prstGeom>
          <a:noFill/>
        </p:spPr>
        <p:txBody>
          <a:bodyPr wrap="square" rtlCol="0">
            <a:spAutoFit/>
          </a:bodyPr>
          <a:lstStyle/>
          <a:p>
            <a:r>
              <a:rPr kumimoji="1" lang="ja-JP" altLang="en-US" sz="2000" b="1" dirty="0">
                <a:latin typeface="Meiryo UI" panose="020B0604030504040204" pitchFamily="50" charset="-128"/>
                <a:ea typeface="Meiryo UI" panose="020B0604030504040204" pitchFamily="50" charset="-128"/>
              </a:rPr>
              <a:t>応募年数：</a:t>
            </a:r>
            <a:r>
              <a:rPr kumimoji="1" lang="ja-JP" altLang="en-US" sz="2000" b="1" dirty="0">
                <a:solidFill>
                  <a:srgbClr val="FF0000"/>
                </a:solidFill>
                <a:latin typeface="Meiryo UI" panose="020B0604030504040204" pitchFamily="50" charset="-128"/>
                <a:ea typeface="Meiryo UI" panose="020B0604030504040204" pitchFamily="50" charset="-128"/>
              </a:rPr>
              <a:t>〇年目</a:t>
            </a:r>
            <a:r>
              <a:rPr kumimoji="1" lang="ja-JP" altLang="en-US" sz="2000" b="1" dirty="0">
                <a:latin typeface="Meiryo UI" panose="020B0604030504040204" pitchFamily="50" charset="-128"/>
                <a:ea typeface="Meiryo UI" panose="020B0604030504040204" pitchFamily="50" charset="-128"/>
              </a:rPr>
              <a:t>（</a:t>
            </a:r>
            <a:r>
              <a:rPr kumimoji="1" lang="en-US" altLang="ja-JP" sz="2000" b="1" dirty="0">
                <a:latin typeface="Meiryo UI" panose="020B0604030504040204" pitchFamily="50" charset="-128"/>
                <a:ea typeface="Meiryo UI" panose="020B0604030504040204" pitchFamily="50" charset="-128"/>
              </a:rPr>
              <a:t>R7</a:t>
            </a:r>
            <a:r>
              <a:rPr kumimoji="1" lang="ja-JP" altLang="en-US" sz="2000" b="1" dirty="0">
                <a:latin typeface="Meiryo UI" panose="020B0604030504040204" pitchFamily="50" charset="-128"/>
                <a:ea typeface="Meiryo UI" panose="020B0604030504040204" pitchFamily="50" charset="-128"/>
              </a:rPr>
              <a:t>年度）</a:t>
            </a:r>
            <a:endParaRPr kumimoji="1" lang="en-US" altLang="ja-JP" sz="2000" b="1"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1039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3">
            <a:extLst>
              <a:ext uri="{FF2B5EF4-FFF2-40B4-BE49-F238E27FC236}">
                <a16:creationId xmlns:a16="http://schemas.microsoft.com/office/drawing/2014/main" id="{C502291F-D53C-5AC0-9D3B-3462DFF5CCF2}"/>
              </a:ext>
            </a:extLst>
          </p:cNvPr>
          <p:cNvSpPr txBox="1">
            <a:spLocks/>
          </p:cNvSpPr>
          <p:nvPr/>
        </p:nvSpPr>
        <p:spPr>
          <a:xfrm>
            <a:off x="376069" y="767052"/>
            <a:ext cx="2154480" cy="381263"/>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自走化のポイント</a:t>
            </a:r>
          </a:p>
        </p:txBody>
      </p:sp>
      <p:graphicFrame>
        <p:nvGraphicFramePr>
          <p:cNvPr id="8" name="表 7">
            <a:extLst>
              <a:ext uri="{FF2B5EF4-FFF2-40B4-BE49-F238E27FC236}">
                <a16:creationId xmlns:a16="http://schemas.microsoft.com/office/drawing/2014/main" id="{809EE881-EF8B-04BE-AB86-78F3823F26EB}"/>
              </a:ext>
            </a:extLst>
          </p:cNvPr>
          <p:cNvGraphicFramePr>
            <a:graphicFrameLocks noGrp="1"/>
          </p:cNvGraphicFramePr>
          <p:nvPr>
            <p:extLst>
              <p:ext uri="{D42A27DB-BD31-4B8C-83A1-F6EECF244321}">
                <p14:modId xmlns:p14="http://schemas.microsoft.com/office/powerpoint/2010/main" val="543297201"/>
              </p:ext>
            </p:extLst>
          </p:nvPr>
        </p:nvGraphicFramePr>
        <p:xfrm>
          <a:off x="376069" y="1306844"/>
          <a:ext cx="10671159" cy="3073769"/>
        </p:xfrm>
        <a:graphic>
          <a:graphicData uri="http://schemas.openxmlformats.org/drawingml/2006/table">
            <a:tbl>
              <a:tblPr/>
              <a:tblGrid>
                <a:gridCol w="1801813">
                  <a:extLst>
                    <a:ext uri="{9D8B030D-6E8A-4147-A177-3AD203B41FA5}">
                      <a16:colId xmlns:a16="http://schemas.microsoft.com/office/drawing/2014/main" val="68987491"/>
                    </a:ext>
                  </a:extLst>
                </a:gridCol>
                <a:gridCol w="8869346">
                  <a:extLst>
                    <a:ext uri="{9D8B030D-6E8A-4147-A177-3AD203B41FA5}">
                      <a16:colId xmlns:a16="http://schemas.microsoft.com/office/drawing/2014/main" val="4118019467"/>
                    </a:ext>
                  </a:extLst>
                </a:gridCol>
              </a:tblGrid>
              <a:tr h="374849">
                <a:tc gridSpan="2">
                  <a:txBody>
                    <a:bodyPr/>
                    <a:lstStyle/>
                    <a:p>
                      <a:pPr algn="ctr" fontAlgn="ctr"/>
                      <a:r>
                        <a:rPr lang="ja-JP" altLang="en-US" sz="1600" b="1" i="0" u="none" strike="noStrike" dirty="0">
                          <a:solidFill>
                            <a:srgbClr val="FFFFFF"/>
                          </a:solidFill>
                          <a:effectLst/>
                          <a:latin typeface="Meiryo UI" panose="020B0604030504040204" pitchFamily="50" charset="-128"/>
                          <a:ea typeface="Meiryo UI" panose="020B0604030504040204" pitchFamily="50" charset="-128"/>
                        </a:rPr>
                        <a:t>自走化のポイント、自主財源の種類、自主財源の内容と実現方法</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extLst>
                  <a:ext uri="{0D108BD9-81ED-4DB2-BD59-A6C34878D82A}">
                    <a16:rowId xmlns:a16="http://schemas.microsoft.com/office/drawing/2014/main" val="1348287620"/>
                  </a:ext>
                </a:extLst>
              </a:tr>
              <a:tr h="899640">
                <a:tc>
                  <a:txBody>
                    <a:bodyPr/>
                    <a:lstStyle/>
                    <a:p>
                      <a:pPr algn="l"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自走化のポイント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l" fontAlgn="ctr"/>
                      <a:r>
                        <a:rPr lang="ja-JP" altLang="en-US" sz="1100" b="0" i="0" u="none" strike="noStrike">
                          <a:solidFill>
                            <a:srgbClr val="000000"/>
                          </a:solidFill>
                          <a:effectLst/>
                          <a:latin typeface="Meiryo UI"/>
                          <a:ea typeface="Meiryo UI"/>
                        </a:rPr>
                        <a:t>　</a:t>
                      </a:r>
                      <a:r>
                        <a:rPr lang="ja-JP" altLang="en-US" sz="1200" b="0" i="0" u="none" strike="noStrike">
                          <a:solidFill>
                            <a:srgbClr val="FF0000"/>
                          </a:solidFill>
                          <a:effectLst/>
                          <a:latin typeface="Meiryo UI"/>
                          <a:ea typeface="Meiryo UI"/>
                        </a:rPr>
                        <a:t>・旅ナカの旅行者に対し、電子ギフトの認知を最大限図ること。</a:t>
                      </a:r>
                    </a:p>
                    <a:p>
                      <a:pPr lvl="0" algn="l">
                        <a:buNone/>
                      </a:pPr>
                      <a:r>
                        <a:rPr lang="ja-JP" altLang="en-US" sz="1200" b="0" i="0" u="none" strike="noStrike">
                          <a:solidFill>
                            <a:srgbClr val="FF0000"/>
                          </a:solidFill>
                          <a:effectLst/>
                          <a:latin typeface="Meiryo UI"/>
                          <a:ea typeface="Meiryo UI"/>
                        </a:rPr>
                        <a:t>　・電子ギフトが使用できる加盟店が魅力的で、滞在先で不便なく利用できる利点をアピール。</a:t>
                      </a:r>
                    </a:p>
                    <a:p>
                      <a:pPr lvl="0" algn="l">
                        <a:buNone/>
                      </a:pPr>
                      <a:r>
                        <a:rPr lang="ja-JP" altLang="en-US" sz="1200" b="0" i="0" u="none" strike="noStrike">
                          <a:solidFill>
                            <a:srgbClr val="FF0000"/>
                          </a:solidFill>
                          <a:effectLst/>
                          <a:latin typeface="Meiryo UI"/>
                          <a:ea typeface="Meiryo UI"/>
                        </a:rPr>
                        <a:t>　・〇〇圏中枢都市圏（12市町村）への地域貢献、地域住民との交流の機会を設けること。</a:t>
                      </a:r>
                    </a:p>
                    <a:p>
                      <a:pPr lvl="0" algn="l">
                        <a:buNone/>
                      </a:pPr>
                      <a:r>
                        <a:rPr lang="ja-JP" altLang="en-US" sz="1200" b="0" i="0" u="none" strike="noStrike">
                          <a:solidFill>
                            <a:srgbClr val="FF0000"/>
                          </a:solidFill>
                          <a:effectLst/>
                          <a:latin typeface="Meiryo UI"/>
                          <a:ea typeface="Meiryo UI"/>
                        </a:rPr>
                        <a:t>　・〇〇市、〇〇町、〇〇村以外の市町村の新しい観光モデルコースを広く紹介すること。</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051709"/>
                  </a:ext>
                </a:extLst>
              </a:tr>
              <a:tr h="899640">
                <a:tc>
                  <a:txBody>
                    <a:bodyPr/>
                    <a:lstStyle/>
                    <a:p>
                      <a:pPr algn="l"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自主財源の種類</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l" fontAlgn="ctr"/>
                      <a:r>
                        <a:rPr lang="ja-JP" altLang="en-US" sz="1100" b="0" i="0" u="none" strike="noStrike">
                          <a:solidFill>
                            <a:srgbClr val="000000"/>
                          </a:solidFill>
                          <a:effectLst/>
                          <a:latin typeface="Meiryo UI"/>
                          <a:ea typeface="Meiryo UI"/>
                        </a:rPr>
                        <a:t>　</a:t>
                      </a:r>
                      <a:r>
                        <a:rPr lang="ja-JP" altLang="en-US" sz="1100" b="0" i="0" u="none" strike="noStrike">
                          <a:solidFill>
                            <a:srgbClr val="FF0000"/>
                          </a:solidFill>
                          <a:effectLst/>
                          <a:latin typeface="Meiryo UI"/>
                          <a:ea typeface="Meiryo UI"/>
                        </a:rPr>
                        <a:t>・</a:t>
                      </a:r>
                      <a:r>
                        <a:rPr lang="ja-JP" altLang="en-US" sz="1200" b="0" i="0" u="none" strike="noStrike">
                          <a:solidFill>
                            <a:srgbClr val="FF0000"/>
                          </a:solidFill>
                          <a:effectLst/>
                          <a:latin typeface="Meiryo UI"/>
                          <a:ea typeface="Meiryo UI"/>
                        </a:rPr>
                        <a:t>ふるさと納税寄附額に応じた、自治体（寄附金）、受益者（寄附者）への返礼品を控除した後の、手数料収入を基本とする。　</a:t>
                      </a:r>
                      <a:endParaRPr lang="ja-JP"/>
                    </a:p>
                    <a:p>
                      <a:pPr lvl="0" algn="l">
                        <a:buNone/>
                      </a:pPr>
                      <a:r>
                        <a:rPr lang="ja-JP" altLang="en-US" sz="1200" b="0" i="0" u="none" strike="noStrike">
                          <a:solidFill>
                            <a:srgbClr val="FF0000"/>
                          </a:solidFill>
                          <a:effectLst/>
                          <a:latin typeface="Meiryo UI"/>
                          <a:ea typeface="Meiryo UI"/>
                        </a:rPr>
                        <a:t>　</a:t>
                      </a:r>
                    </a:p>
                    <a:p>
                      <a:pPr lvl="0" algn="l">
                        <a:buNone/>
                      </a:pPr>
                      <a:endParaRPr lang="ja-JP" altLang="en-US" sz="1100" b="0" i="0" u="none" strike="noStrike">
                        <a:solidFill>
                          <a:srgbClr val="000000"/>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4687420"/>
                  </a:ext>
                </a:extLst>
              </a:tr>
              <a:tr h="899640">
                <a:tc>
                  <a:txBody>
                    <a:bodyPr/>
                    <a:lstStyle/>
                    <a:p>
                      <a:pPr algn="l" fontAlgn="ctr"/>
                      <a:r>
                        <a:rPr lang="ja-JP" altLang="en-US" sz="1400" b="1" i="0" u="none" strike="noStrike">
                          <a:solidFill>
                            <a:srgbClr val="FFFFFF"/>
                          </a:solidFill>
                          <a:effectLst/>
                          <a:latin typeface="Meiryo UI"/>
                          <a:ea typeface="Meiryo UI"/>
                        </a:rPr>
                        <a:t>自主財源の内容</a:t>
                      </a:r>
                      <a:br>
                        <a:rPr lang="ja-JP" altLang="en-US" sz="1400" b="1" i="0" u="none" strike="noStrike">
                          <a:solidFill>
                            <a:srgbClr val="FFFFFF"/>
                          </a:solidFill>
                          <a:effectLst/>
                          <a:latin typeface="Meiryo UI"/>
                          <a:ea typeface="Meiryo UI"/>
                        </a:rPr>
                      </a:br>
                      <a:r>
                        <a:rPr lang="ja-JP" altLang="en-US" sz="1400" b="1" i="0" u="none" strike="noStrike">
                          <a:solidFill>
                            <a:srgbClr val="FFFFFF"/>
                          </a:solidFill>
                          <a:effectLst/>
                          <a:latin typeface="Meiryo UI"/>
                          <a:ea typeface="Meiryo UI"/>
                        </a:rPr>
                        <a:t>と実現方法</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l" fontAlgn="ctr"/>
                      <a:r>
                        <a:rPr lang="ja-JP" altLang="en-US" sz="1100" b="0" i="0" u="none" strike="noStrike" dirty="0">
                          <a:solidFill>
                            <a:srgbClr val="000000"/>
                          </a:solidFill>
                          <a:effectLst/>
                          <a:latin typeface="Meiryo UI"/>
                          <a:ea typeface="Meiryo UI"/>
                        </a:rPr>
                        <a:t>　</a:t>
                      </a:r>
                      <a:r>
                        <a:rPr lang="ja-JP" altLang="en-US" sz="1100" b="0" i="0" u="none" strike="noStrike" dirty="0">
                          <a:solidFill>
                            <a:srgbClr val="FF0000"/>
                          </a:solidFill>
                          <a:effectLst/>
                          <a:latin typeface="Meiryo UI"/>
                          <a:ea typeface="Meiryo UI"/>
                        </a:rPr>
                        <a:t>・</a:t>
                      </a:r>
                      <a:r>
                        <a:rPr lang="ja-JP" altLang="en-US" sz="1200" b="0" i="0" u="none" strike="noStrike" dirty="0">
                          <a:solidFill>
                            <a:srgbClr val="FF0000"/>
                          </a:solidFill>
                          <a:effectLst/>
                          <a:latin typeface="Meiryo UI"/>
                          <a:ea typeface="Meiryo UI"/>
                        </a:rPr>
                        <a:t>〇〇圏中枢都市圏の成功事例をもとに、〇〇圏や〇〇圏で横展開を図ることで、手数料収入の増加が見込まれる。</a:t>
                      </a:r>
                      <a:endParaRPr lang="ja-JP" sz="1200" dirty="0">
                        <a:solidFill>
                          <a:srgbClr val="FF0000"/>
                        </a:solidFill>
                      </a:endParaRPr>
                    </a:p>
                    <a:p>
                      <a:pPr lvl="0" algn="l">
                        <a:buNone/>
                      </a:pPr>
                      <a:r>
                        <a:rPr lang="ja-JP" altLang="en-US" sz="1200" b="0" i="0" u="none" strike="noStrike" dirty="0">
                          <a:solidFill>
                            <a:srgbClr val="FF0000"/>
                          </a:solidFill>
                          <a:effectLst/>
                          <a:latin typeface="Meiryo UI"/>
                          <a:ea typeface="Meiryo UI"/>
                        </a:rPr>
                        <a:t>　（道内各圏域で電子ギフトが利用できることで、旅行者の利便性が図られ、全道の各圏域での波及が見込まれる）</a:t>
                      </a:r>
                      <a:endParaRPr lang="ja-JP" sz="1200" dirty="0">
                        <a:solidFill>
                          <a:srgbClr val="FF0000"/>
                        </a:solidFill>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8971366"/>
                  </a:ext>
                </a:extLst>
              </a:tr>
            </a:tbl>
          </a:graphicData>
        </a:graphic>
      </p:graphicFrame>
      <p:sp>
        <p:nvSpPr>
          <p:cNvPr id="9" name="タイトル 4">
            <a:extLst>
              <a:ext uri="{FF2B5EF4-FFF2-40B4-BE49-F238E27FC236}">
                <a16:creationId xmlns:a16="http://schemas.microsoft.com/office/drawing/2014/main" id="{95A863AD-EFF2-316D-9EE8-E691FDE07C31}"/>
              </a:ext>
            </a:extLst>
          </p:cNvPr>
          <p:cNvSpPr txBox="1">
            <a:spLocks/>
          </p:cNvSpPr>
          <p:nvPr/>
        </p:nvSpPr>
        <p:spPr>
          <a:xfrm>
            <a:off x="123996" y="101428"/>
            <a:ext cx="3193362" cy="8429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r>
              <a:rPr lang="en-US" altLang="ja-JP" sz="2400"/>
              <a:t>【R7</a:t>
            </a:r>
            <a:r>
              <a:rPr lang="ja-JP" altLang="en-US" sz="2400"/>
              <a:t>年度事業計画</a:t>
            </a:r>
            <a:r>
              <a:rPr lang="en-US" altLang="ja-JP" sz="2400"/>
              <a:t>】</a:t>
            </a:r>
            <a:endParaRPr lang="ja-JP" altLang="en-US" sz="2400"/>
          </a:p>
        </p:txBody>
      </p:sp>
      <p:sp>
        <p:nvSpPr>
          <p:cNvPr id="10" name="Rectangle 25">
            <a:extLst>
              <a:ext uri="{FF2B5EF4-FFF2-40B4-BE49-F238E27FC236}">
                <a16:creationId xmlns:a16="http://schemas.microsoft.com/office/drawing/2014/main" id="{53C8C8E2-40E1-9E6F-98AC-A31587DCC974}"/>
              </a:ext>
            </a:extLst>
          </p:cNvPr>
          <p:cNvSpPr/>
          <p:nvPr/>
        </p:nvSpPr>
        <p:spPr>
          <a:xfrm>
            <a:off x="3806648" y="304445"/>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EBF7B57F-4DA9-3EAB-0536-FA605957CF97}"/>
              </a:ext>
            </a:extLst>
          </p:cNvPr>
          <p:cNvSpPr>
            <a:spLocks noGrp="1"/>
          </p:cNvSpPr>
          <p:nvPr>
            <p:ph type="sldNum" sz="quarter" idx="12"/>
          </p:nvPr>
        </p:nvSpPr>
        <p:spPr/>
        <p:txBody>
          <a:bodyPr/>
          <a:lstStyle/>
          <a:p>
            <a:fld id="{1B417C47-8415-4130-8DB2-9E7F47CC5EE9}" type="slidenum">
              <a:rPr kumimoji="1" lang="ja-JP" altLang="en-US" smtClean="0"/>
              <a:t>10</a:t>
            </a:fld>
            <a:endParaRPr kumimoji="1" lang="ja-JP" altLang="en-US"/>
          </a:p>
        </p:txBody>
      </p:sp>
    </p:spTree>
    <p:extLst>
      <p:ext uri="{BB962C8B-B14F-4D97-AF65-F5344CB8AC3E}">
        <p14:creationId xmlns:p14="http://schemas.microsoft.com/office/powerpoint/2010/main" val="161599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87BE1803-C657-E7EB-FCF7-8857E614CA94}"/>
              </a:ext>
            </a:extLst>
          </p:cNvPr>
          <p:cNvSpPr>
            <a:spLocks noGrp="1"/>
          </p:cNvSpPr>
          <p:nvPr>
            <p:ph idx="1"/>
          </p:nvPr>
        </p:nvSpPr>
        <p:spPr>
          <a:xfrm>
            <a:off x="408465" y="1123875"/>
            <a:ext cx="1122669" cy="471635"/>
          </a:xfrm>
          <a:prstGeom prst="homePlate">
            <a:avLst>
              <a:gd name="adj" fmla="val 0"/>
            </a:avLst>
          </a:prstGeom>
          <a:solidFill>
            <a:srgbClr val="082C65"/>
          </a:solidFill>
        </p:spPr>
        <p:txBody>
          <a:bodyPr vertOverflow="overflow" horzOverflow="overflow" wrap="square" lIns="36000" tIns="36000" rIns="36000" bIns="36000" rtlCol="0" anchor="ctr">
            <a:noAutofit/>
          </a:bodyPr>
          <a:lstStyle/>
          <a:p>
            <a:pPr algn="ctr"/>
            <a:r>
              <a:rPr kumimoji="1" lang="ja-JP" altLang="en-US" sz="1400" b="1">
                <a:solidFill>
                  <a:schemeClr val="bg1"/>
                </a:solidFill>
                <a:latin typeface="Meiryo UI" panose="020B0604030504040204" pitchFamily="50" charset="-128"/>
                <a:ea typeface="Meiryo UI" panose="020B0604030504040204" pitchFamily="50" charset="-128"/>
                <a:cs typeface="メイリオ"/>
              </a:rPr>
              <a:t>ビジョン</a:t>
            </a:r>
          </a:p>
        </p:txBody>
      </p:sp>
      <p:sp>
        <p:nvSpPr>
          <p:cNvPr id="5" name="矢印: 五方向 4">
            <a:extLst>
              <a:ext uri="{FF2B5EF4-FFF2-40B4-BE49-F238E27FC236}">
                <a16:creationId xmlns:a16="http://schemas.microsoft.com/office/drawing/2014/main" id="{E1807FE2-C911-AB00-40B5-5FF1667DAC12}"/>
              </a:ext>
            </a:extLst>
          </p:cNvPr>
          <p:cNvSpPr/>
          <p:nvPr/>
        </p:nvSpPr>
        <p:spPr>
          <a:xfrm>
            <a:off x="374327" y="1707479"/>
            <a:ext cx="1156807" cy="741040"/>
          </a:xfrm>
          <a:prstGeom prst="homePlate">
            <a:avLst>
              <a:gd name="adj" fmla="val 0"/>
            </a:avLst>
          </a:prstGeom>
          <a:solidFill>
            <a:srgbClr val="082C65"/>
          </a:solidFill>
        </p:spPr>
        <p:txBody>
          <a:bodyPr vertOverflow="overflow" horzOverflow="overflow" wrap="square"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メイリオ"/>
              </a:rPr>
              <a:t>コンセプト</a:t>
            </a:r>
          </a:p>
        </p:txBody>
      </p:sp>
      <p:sp>
        <p:nvSpPr>
          <p:cNvPr id="6" name="矢印: 五方向 5">
            <a:extLst>
              <a:ext uri="{FF2B5EF4-FFF2-40B4-BE49-F238E27FC236}">
                <a16:creationId xmlns:a16="http://schemas.microsoft.com/office/drawing/2014/main" id="{3D86BD8B-0583-742A-ADCA-94123D2877BB}"/>
              </a:ext>
            </a:extLst>
          </p:cNvPr>
          <p:cNvSpPr/>
          <p:nvPr/>
        </p:nvSpPr>
        <p:spPr>
          <a:xfrm>
            <a:off x="393356" y="2620465"/>
            <a:ext cx="1137779" cy="416376"/>
          </a:xfrm>
          <a:prstGeom prst="homePlate">
            <a:avLst>
              <a:gd name="adj" fmla="val 0"/>
            </a:avLst>
          </a:prstGeom>
          <a:solidFill>
            <a:srgbClr val="082C65"/>
          </a:solidFill>
        </p:spPr>
        <p:txBody>
          <a:bodyPr vertOverflow="overflow" horzOverflow="overflow" wrap="square"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メイリオ"/>
              </a:rPr>
              <a:t>ターゲット</a:t>
            </a:r>
          </a:p>
        </p:txBody>
      </p:sp>
      <p:sp>
        <p:nvSpPr>
          <p:cNvPr id="7" name="Rectangle 9">
            <a:extLst>
              <a:ext uri="{FF2B5EF4-FFF2-40B4-BE49-F238E27FC236}">
                <a16:creationId xmlns:a16="http://schemas.microsoft.com/office/drawing/2014/main" id="{28A256AC-27D4-EE41-68AF-7EE27DE6FF13}"/>
              </a:ext>
            </a:extLst>
          </p:cNvPr>
          <p:cNvSpPr/>
          <p:nvPr/>
        </p:nvSpPr>
        <p:spPr>
          <a:xfrm>
            <a:off x="1658999" y="1133223"/>
            <a:ext cx="9469597" cy="471635"/>
          </a:xfrm>
          <a:prstGeom prst="rect">
            <a:avLst/>
          </a:prstGeom>
          <a:solidFill>
            <a:schemeClr val="bg1">
              <a:lumMod val="95000"/>
            </a:schemeClr>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・旅行者、事業者、道民のそれぞれが恩恵を受ける、好循環が生まれるまち　</a:t>
            </a:r>
            <a:r>
              <a:rPr kumimoji="1" lang="en-US" altLang="ja-JP"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a:t>
            </a:r>
            <a:r>
              <a:rPr kumimoji="1" lang="ja-JP" altLang="en-US"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北海道における観光先進モデル</a:t>
            </a:r>
            <a:r>
              <a:rPr kumimoji="1" lang="en-US" altLang="ja-JP"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a:t>
            </a:r>
            <a:endParaRPr kumimoji="1" lang="en-US" altLang="ja-JP" sz="1400" b="0"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endParaRPr>
          </a:p>
        </p:txBody>
      </p:sp>
      <p:sp>
        <p:nvSpPr>
          <p:cNvPr id="8" name="Rectangle 9">
            <a:extLst>
              <a:ext uri="{FF2B5EF4-FFF2-40B4-BE49-F238E27FC236}">
                <a16:creationId xmlns:a16="http://schemas.microsoft.com/office/drawing/2014/main" id="{20B8DF9E-24C0-13FB-1373-FB6822A6D585}"/>
              </a:ext>
            </a:extLst>
          </p:cNvPr>
          <p:cNvSpPr/>
          <p:nvPr/>
        </p:nvSpPr>
        <p:spPr>
          <a:xfrm>
            <a:off x="1632000" y="1671355"/>
            <a:ext cx="9469596" cy="861251"/>
          </a:xfrm>
          <a:prstGeom prst="rect">
            <a:avLst/>
          </a:prstGeom>
          <a:solidFill>
            <a:schemeClr val="bg1">
              <a:lumMod val="95000"/>
            </a:schemeClr>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・「選ばれる」　「また来たくなる」：何度来ても満足できる観光地へ</a:t>
            </a:r>
            <a:r>
              <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・「応援したくなる」：道民、日本国民、世界から愛される北海道に成長させる。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・「住みたくなる」：観光を通して北海道の魅力を体感し、移住・定住で活性化に繋げる。</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9" name="Rectangle 9">
            <a:extLst>
              <a:ext uri="{FF2B5EF4-FFF2-40B4-BE49-F238E27FC236}">
                <a16:creationId xmlns:a16="http://schemas.microsoft.com/office/drawing/2014/main" id="{02835BBC-E39B-E985-161E-1D9E443FF046}"/>
              </a:ext>
            </a:extLst>
          </p:cNvPr>
          <p:cNvSpPr/>
          <p:nvPr/>
        </p:nvSpPr>
        <p:spPr>
          <a:xfrm>
            <a:off x="1659001" y="2620465"/>
            <a:ext cx="9469595" cy="416376"/>
          </a:xfrm>
          <a:prstGeom prst="rect">
            <a:avLst/>
          </a:prstGeom>
          <a:solidFill>
            <a:schemeClr val="bg1">
              <a:lumMod val="95000"/>
            </a:schemeClr>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・道外客（首都圏、関西圏の富裕層、ファミリー層（現役世代））</a:t>
            </a:r>
            <a:endParaRPr kumimoji="1" lang="en-US" altLang="ja-JP" sz="1400" b="0" i="0" u="sng"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endParaRPr>
          </a:p>
        </p:txBody>
      </p:sp>
      <p:sp>
        <p:nvSpPr>
          <p:cNvPr id="10" name="タイトル 4">
            <a:extLst>
              <a:ext uri="{FF2B5EF4-FFF2-40B4-BE49-F238E27FC236}">
                <a16:creationId xmlns:a16="http://schemas.microsoft.com/office/drawing/2014/main" id="{5B77BCA3-A99A-D3BC-8BCF-6E9BB62E64D3}"/>
              </a:ext>
            </a:extLst>
          </p:cNvPr>
          <p:cNvSpPr>
            <a:spLocks noGrp="1"/>
          </p:cNvSpPr>
          <p:nvPr>
            <p:ph type="title"/>
          </p:nvPr>
        </p:nvSpPr>
        <p:spPr>
          <a:xfrm>
            <a:off x="561753" y="185382"/>
            <a:ext cx="4393019" cy="842963"/>
          </a:xfrm>
        </p:spPr>
        <p:txBody>
          <a:bodyPr>
            <a:normAutofit/>
          </a:bodyPr>
          <a:lstStyle/>
          <a:p>
            <a:r>
              <a:rPr lang="en-US" altLang="ja-JP" sz="2400"/>
              <a:t>【R7</a:t>
            </a:r>
            <a:r>
              <a:rPr lang="ja-JP" altLang="en-US" sz="2400"/>
              <a:t>年度事業計画</a:t>
            </a:r>
            <a:r>
              <a:rPr lang="en-US" altLang="ja-JP" sz="2400"/>
              <a:t>】</a:t>
            </a:r>
            <a:endParaRPr lang="ja-JP" altLang="en-US" sz="2400"/>
          </a:p>
        </p:txBody>
      </p:sp>
      <p:sp>
        <p:nvSpPr>
          <p:cNvPr id="2" name="テキスト ボックス 1">
            <a:extLst>
              <a:ext uri="{FF2B5EF4-FFF2-40B4-BE49-F238E27FC236}">
                <a16:creationId xmlns:a16="http://schemas.microsoft.com/office/drawing/2014/main" id="{11CEBBAC-229B-FADB-A518-5B2DB9957214}"/>
              </a:ext>
            </a:extLst>
          </p:cNvPr>
          <p:cNvSpPr txBox="1"/>
          <p:nvPr/>
        </p:nvSpPr>
        <p:spPr>
          <a:xfrm>
            <a:off x="394467" y="730439"/>
            <a:ext cx="2834465"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a:ln>
                  <a:noFill/>
                </a:ln>
                <a:solidFill>
                  <a:prstClr val="black"/>
                </a:solidFill>
                <a:effectLst/>
                <a:uLnTx/>
                <a:uFillTx/>
                <a:latin typeface="游ゴシック" panose="02110004020202020204"/>
                <a:ea typeface="游ゴシック" panose="020B0400000000000000" pitchFamily="50" charset="-128"/>
                <a:cs typeface="+mn-cs"/>
              </a:rPr>
              <a:t>■事業計画（総括表）</a:t>
            </a:r>
            <a:endParaRPr kumimoji="1" lang="ja-JP" altLang="en-US" sz="2000" b="1" i="0" u="none" strike="noStrike" kern="1200" cap="none" spc="0" normalizeH="0" baseline="0" noProof="0">
              <a:ln>
                <a:noFill/>
              </a:ln>
              <a:solidFill>
                <a:srgbClr val="FF0000"/>
              </a:solidFill>
              <a:effectLst/>
              <a:uLnTx/>
              <a:uFillTx/>
              <a:latin typeface="游ゴシック" panose="02110004020202020204"/>
              <a:ea typeface="游ゴシック" panose="020B0400000000000000" pitchFamily="50" charset="-128"/>
              <a:cs typeface="+mn-cs"/>
            </a:endParaRPr>
          </a:p>
        </p:txBody>
      </p:sp>
      <p:sp>
        <p:nvSpPr>
          <p:cNvPr id="3" name="Rectangle 25">
            <a:extLst>
              <a:ext uri="{FF2B5EF4-FFF2-40B4-BE49-F238E27FC236}">
                <a16:creationId xmlns:a16="http://schemas.microsoft.com/office/drawing/2014/main" id="{6D005899-6CF2-742E-D780-77D85E09FEA7}"/>
              </a:ext>
            </a:extLst>
          </p:cNvPr>
          <p:cNvSpPr/>
          <p:nvPr/>
        </p:nvSpPr>
        <p:spPr>
          <a:xfrm>
            <a:off x="6952078" y="1668092"/>
            <a:ext cx="4612195" cy="947336"/>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赤字部分はサンプルです</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各項目に必要事項を記載後は削除願います。</a:t>
            </a:r>
            <a:endParaRPr kumimoji="1" lang="en-US" altLang="ja-JP"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1" name="二等辺三角形 10">
            <a:extLst>
              <a:ext uri="{FF2B5EF4-FFF2-40B4-BE49-F238E27FC236}">
                <a16:creationId xmlns:a16="http://schemas.microsoft.com/office/drawing/2014/main" id="{BF790638-9304-45A8-DC73-681A4A1F5492}"/>
              </a:ext>
            </a:extLst>
          </p:cNvPr>
          <p:cNvSpPr/>
          <p:nvPr/>
        </p:nvSpPr>
        <p:spPr>
          <a:xfrm rot="16200000" flipH="1" flipV="1">
            <a:off x="3242016" y="3824302"/>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12" name="二等辺三角形 11">
            <a:extLst>
              <a:ext uri="{FF2B5EF4-FFF2-40B4-BE49-F238E27FC236}">
                <a16:creationId xmlns:a16="http://schemas.microsoft.com/office/drawing/2014/main" id="{93106AB1-2AB0-C27C-4A29-FA58FD6FB0F7}"/>
              </a:ext>
            </a:extLst>
          </p:cNvPr>
          <p:cNvSpPr/>
          <p:nvPr/>
        </p:nvSpPr>
        <p:spPr>
          <a:xfrm rot="16200000" flipH="1" flipV="1">
            <a:off x="3263288" y="4869478"/>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18" name="二等辺三角形 17">
            <a:extLst>
              <a:ext uri="{FF2B5EF4-FFF2-40B4-BE49-F238E27FC236}">
                <a16:creationId xmlns:a16="http://schemas.microsoft.com/office/drawing/2014/main" id="{AE6FD778-083C-B8D4-90A0-5C332155C776}"/>
              </a:ext>
            </a:extLst>
          </p:cNvPr>
          <p:cNvSpPr/>
          <p:nvPr/>
        </p:nvSpPr>
        <p:spPr>
          <a:xfrm rot="16200000" flipH="1" flipV="1">
            <a:off x="3263288" y="5928987"/>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22" name="テキスト ボックス 21">
            <a:extLst>
              <a:ext uri="{FF2B5EF4-FFF2-40B4-BE49-F238E27FC236}">
                <a16:creationId xmlns:a16="http://schemas.microsoft.com/office/drawing/2014/main" id="{7244F7CA-5556-96DB-C76A-CCFB21651620}"/>
              </a:ext>
            </a:extLst>
          </p:cNvPr>
          <p:cNvSpPr txBox="1"/>
          <p:nvPr/>
        </p:nvSpPr>
        <p:spPr>
          <a:xfrm>
            <a:off x="690746" y="3157451"/>
            <a:ext cx="118331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sng"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課　題</a:t>
            </a:r>
          </a:p>
        </p:txBody>
      </p:sp>
      <p:sp>
        <p:nvSpPr>
          <p:cNvPr id="23" name="テキスト ボックス 22">
            <a:extLst>
              <a:ext uri="{FF2B5EF4-FFF2-40B4-BE49-F238E27FC236}">
                <a16:creationId xmlns:a16="http://schemas.microsoft.com/office/drawing/2014/main" id="{CD35C79F-B465-B7F9-66B5-BD537FBDD242}"/>
              </a:ext>
            </a:extLst>
          </p:cNvPr>
          <p:cNvSpPr txBox="1"/>
          <p:nvPr/>
        </p:nvSpPr>
        <p:spPr>
          <a:xfrm>
            <a:off x="4244822" y="3118336"/>
            <a:ext cx="242179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sng"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施策の方向性</a:t>
            </a:r>
          </a:p>
        </p:txBody>
      </p:sp>
      <p:sp>
        <p:nvSpPr>
          <p:cNvPr id="24" name="テキスト ボックス 23">
            <a:extLst>
              <a:ext uri="{FF2B5EF4-FFF2-40B4-BE49-F238E27FC236}">
                <a16:creationId xmlns:a16="http://schemas.microsoft.com/office/drawing/2014/main" id="{5FB39354-FDC7-9E01-6335-878CEE21269F}"/>
              </a:ext>
            </a:extLst>
          </p:cNvPr>
          <p:cNvSpPr txBox="1"/>
          <p:nvPr/>
        </p:nvSpPr>
        <p:spPr>
          <a:xfrm>
            <a:off x="8133438" y="3081986"/>
            <a:ext cx="2091071"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sng"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具体的取組</a:t>
            </a:r>
          </a:p>
        </p:txBody>
      </p:sp>
      <p:sp>
        <p:nvSpPr>
          <p:cNvPr id="31" name="二等辺三角形 30">
            <a:extLst>
              <a:ext uri="{FF2B5EF4-FFF2-40B4-BE49-F238E27FC236}">
                <a16:creationId xmlns:a16="http://schemas.microsoft.com/office/drawing/2014/main" id="{7EF9053C-E6D7-820F-C88B-0DC32F5E8888}"/>
              </a:ext>
            </a:extLst>
          </p:cNvPr>
          <p:cNvSpPr/>
          <p:nvPr/>
        </p:nvSpPr>
        <p:spPr>
          <a:xfrm rot="16200000" flipH="1" flipV="1">
            <a:off x="7091419" y="3793637"/>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32" name="二等辺三角形 31">
            <a:extLst>
              <a:ext uri="{FF2B5EF4-FFF2-40B4-BE49-F238E27FC236}">
                <a16:creationId xmlns:a16="http://schemas.microsoft.com/office/drawing/2014/main" id="{30B61DFC-DBE6-81F1-431E-8AF5BE4EC093}"/>
              </a:ext>
            </a:extLst>
          </p:cNvPr>
          <p:cNvSpPr/>
          <p:nvPr/>
        </p:nvSpPr>
        <p:spPr>
          <a:xfrm rot="16200000" flipH="1" flipV="1">
            <a:off x="7071120" y="4762201"/>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33" name="二等辺三角形 32">
            <a:extLst>
              <a:ext uri="{FF2B5EF4-FFF2-40B4-BE49-F238E27FC236}">
                <a16:creationId xmlns:a16="http://schemas.microsoft.com/office/drawing/2014/main" id="{83D35610-4DD5-D97A-92B2-C8CD33C82CE5}"/>
              </a:ext>
            </a:extLst>
          </p:cNvPr>
          <p:cNvSpPr/>
          <p:nvPr/>
        </p:nvSpPr>
        <p:spPr>
          <a:xfrm rot="16200000" flipH="1" flipV="1">
            <a:off x="7071119" y="5879332"/>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17" name="正方形/長方形 16">
            <a:extLst>
              <a:ext uri="{FF2B5EF4-FFF2-40B4-BE49-F238E27FC236}">
                <a16:creationId xmlns:a16="http://schemas.microsoft.com/office/drawing/2014/main" id="{69B5B416-170B-257B-CF13-DDE4652A61FC}"/>
              </a:ext>
            </a:extLst>
          </p:cNvPr>
          <p:cNvSpPr/>
          <p:nvPr/>
        </p:nvSpPr>
        <p:spPr>
          <a:xfrm>
            <a:off x="549050" y="3642355"/>
            <a:ext cx="2803779" cy="776251"/>
          </a:xfrm>
          <a:prstGeom prst="rect">
            <a:avLst/>
          </a:prstGeom>
          <a:solidFill>
            <a:srgbClr val="FFFFFF">
              <a:lumMod val="95000"/>
            </a:srgbClr>
          </a:solidFill>
          <a:ln w="28575">
            <a:noFill/>
          </a:ln>
        </p:spPr>
        <p:txBody>
          <a:bodyPr vertOverflow="overflow" horzOverflow="overflow" wrap="square" tIns="36000" bIns="3600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〇〇市や〇〇町、〇〇村など都市型観光地に道外からの観光客が集中し、都市圏内での地域偏在が顕著</a:t>
            </a:r>
          </a:p>
        </p:txBody>
      </p:sp>
      <p:sp>
        <p:nvSpPr>
          <p:cNvPr id="19" name="正方形/長方形 18">
            <a:extLst>
              <a:ext uri="{FF2B5EF4-FFF2-40B4-BE49-F238E27FC236}">
                <a16:creationId xmlns:a16="http://schemas.microsoft.com/office/drawing/2014/main" id="{521C550F-9B7A-A492-A8E1-6F319FE18D3C}"/>
              </a:ext>
            </a:extLst>
          </p:cNvPr>
          <p:cNvSpPr/>
          <p:nvPr/>
        </p:nvSpPr>
        <p:spPr>
          <a:xfrm>
            <a:off x="4089936" y="3596729"/>
            <a:ext cx="3062077" cy="860630"/>
          </a:xfrm>
          <a:prstGeom prst="rect">
            <a:avLst/>
          </a:prstGeom>
          <a:solidFill>
            <a:schemeClr val="tx2">
              <a:lumMod val="10000"/>
              <a:lumOff val="90000"/>
            </a:schemeClr>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データ利活用</a:t>
            </a:r>
            <a:endPar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・観光客</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特に富裕層</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へのソリューション利用促進（消費動向・行動分析）</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a:extLst>
              <a:ext uri="{FF2B5EF4-FFF2-40B4-BE49-F238E27FC236}">
                <a16:creationId xmlns:a16="http://schemas.microsoft.com/office/drawing/2014/main" id="{02A56192-4A11-FA2B-0055-2775C12D3C3E}"/>
              </a:ext>
            </a:extLst>
          </p:cNvPr>
          <p:cNvSpPr/>
          <p:nvPr/>
        </p:nvSpPr>
        <p:spPr>
          <a:xfrm>
            <a:off x="7760268" y="3582206"/>
            <a:ext cx="3341328" cy="836400"/>
          </a:xfrm>
          <a:prstGeom prst="rect">
            <a:avLst/>
          </a:prstGeom>
          <a:solidFill>
            <a:srgbClr val="F7FAFF"/>
          </a:solidFill>
          <a:ln w="28575">
            <a:noFill/>
          </a:ln>
        </p:spPr>
        <p:txBody>
          <a:bodyPr vertOverflow="overflow" horzOverflow="overflow" wrap="square" tIns="36000" bIns="3600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デジタルツールを活用し、観光客の属性、行動、嗜好などを把握、圏内での滞在中の行動変容を促し、周遊促進を促す</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5" name="正方形/長方形 34">
            <a:extLst>
              <a:ext uri="{FF2B5EF4-FFF2-40B4-BE49-F238E27FC236}">
                <a16:creationId xmlns:a16="http://schemas.microsoft.com/office/drawing/2014/main" id="{EF2BE732-682D-72D7-50B2-5C9497AB70F4}"/>
              </a:ext>
            </a:extLst>
          </p:cNvPr>
          <p:cNvSpPr/>
          <p:nvPr/>
        </p:nvSpPr>
        <p:spPr>
          <a:xfrm>
            <a:off x="514291" y="4580926"/>
            <a:ext cx="2926613" cy="846422"/>
          </a:xfrm>
          <a:prstGeom prst="rect">
            <a:avLst/>
          </a:prstGeom>
          <a:solidFill>
            <a:schemeClr val="bg1">
              <a:lumMod val="95000"/>
            </a:schemeClr>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都市圏の交通連携が弱い</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・二次交通の弱さ</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・周遊ルートの未確立</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・インフラ（道路）の未整備</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6" name="正方形/長方形 35">
            <a:extLst>
              <a:ext uri="{FF2B5EF4-FFF2-40B4-BE49-F238E27FC236}">
                <a16:creationId xmlns:a16="http://schemas.microsoft.com/office/drawing/2014/main" id="{E3F6EB24-A78C-5584-8A5A-AA77888472FC}"/>
              </a:ext>
            </a:extLst>
          </p:cNvPr>
          <p:cNvSpPr/>
          <p:nvPr/>
        </p:nvSpPr>
        <p:spPr>
          <a:xfrm>
            <a:off x="4014607" y="4535642"/>
            <a:ext cx="3137406" cy="958805"/>
          </a:xfrm>
          <a:prstGeom prst="rect">
            <a:avLst/>
          </a:prstGeom>
          <a:solidFill>
            <a:srgbClr val="DFEAFD"/>
          </a:solidFill>
          <a:ln w="28575">
            <a:noFill/>
          </a:ln>
        </p:spPr>
        <p:txBody>
          <a:bodyPr vertOverflow="overflow" horzOverflow="overflow" wrap="square" tIns="36000" bIns="3600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連携の強化</a:t>
            </a:r>
            <a:endPar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・座組の形成、啓蒙活動</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・新たな周遊ルートの創出</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・二次交通の実証運行</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7" name="正方形/長方形 36">
            <a:extLst>
              <a:ext uri="{FF2B5EF4-FFF2-40B4-BE49-F238E27FC236}">
                <a16:creationId xmlns:a16="http://schemas.microsoft.com/office/drawing/2014/main" id="{206B5A16-89B7-7F61-1AAE-6AA463244C8A}"/>
              </a:ext>
            </a:extLst>
          </p:cNvPr>
          <p:cNvSpPr/>
          <p:nvPr/>
        </p:nvSpPr>
        <p:spPr>
          <a:xfrm>
            <a:off x="7760268" y="4510114"/>
            <a:ext cx="3452446" cy="979300"/>
          </a:xfrm>
          <a:prstGeom prst="rect">
            <a:avLst/>
          </a:prstGeom>
          <a:solidFill>
            <a:srgbClr val="F7FAFF"/>
          </a:solidFill>
          <a:ln w="28575">
            <a:noFill/>
          </a:ln>
        </p:spPr>
        <p:txBody>
          <a:bodyPr vertOverflow="overflow" horzOverflow="overflow" wrap="square" tIns="36000" bIns="3600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・有識者による地域視察</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・パーク＆ライドの推進と</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AI</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デマンドバスの運行実証</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・観光型</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Maas</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の実証</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8" name="正方形/長方形 37">
            <a:extLst>
              <a:ext uri="{FF2B5EF4-FFF2-40B4-BE49-F238E27FC236}">
                <a16:creationId xmlns:a16="http://schemas.microsoft.com/office/drawing/2014/main" id="{9CC95412-8713-E59A-D8AC-8958EE49D58C}"/>
              </a:ext>
            </a:extLst>
          </p:cNvPr>
          <p:cNvSpPr/>
          <p:nvPr/>
        </p:nvSpPr>
        <p:spPr>
          <a:xfrm>
            <a:off x="529156" y="5599294"/>
            <a:ext cx="2648894" cy="709887"/>
          </a:xfrm>
          <a:prstGeom prst="rect">
            <a:avLst/>
          </a:prstGeom>
          <a:solidFill>
            <a:schemeClr val="bg1">
              <a:lumMod val="95000"/>
            </a:schemeClr>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観光客が認識できてないない観光コンテンツが多くある</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39" name="正方形/長方形 38">
            <a:extLst>
              <a:ext uri="{FF2B5EF4-FFF2-40B4-BE49-F238E27FC236}">
                <a16:creationId xmlns:a16="http://schemas.microsoft.com/office/drawing/2014/main" id="{C6BD8F13-03E8-1241-105E-251998206CA7}"/>
              </a:ext>
            </a:extLst>
          </p:cNvPr>
          <p:cNvSpPr/>
          <p:nvPr/>
        </p:nvSpPr>
        <p:spPr>
          <a:xfrm>
            <a:off x="4014607" y="5695990"/>
            <a:ext cx="2808025" cy="857966"/>
          </a:xfrm>
          <a:prstGeom prst="rect">
            <a:avLst/>
          </a:prstGeom>
          <a:solidFill>
            <a:srgbClr val="DFEAFD"/>
          </a:solidFill>
          <a:ln w="28575">
            <a:noFill/>
          </a:ln>
        </p:spPr>
        <p:txBody>
          <a:bodyPr vertOverflow="overflow" horzOverflow="overflow" wrap="square" tIns="36000" bIns="36000" rtlCol="0" anchor="ct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PR</a:t>
            </a:r>
            <a:r>
              <a:rPr kumimoji="1" lang="ja-JP" altLang="en-US"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の強化</a:t>
            </a:r>
            <a:endParaRPr kumimoji="1" lang="en-US" altLang="ja-JP" sz="1200" b="1"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・モデルコースの提案</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・口コミの共有など</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・インフルエンサー招聘</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0" name="正方形/長方形 39">
            <a:extLst>
              <a:ext uri="{FF2B5EF4-FFF2-40B4-BE49-F238E27FC236}">
                <a16:creationId xmlns:a16="http://schemas.microsoft.com/office/drawing/2014/main" id="{923CAFD8-5A27-312D-34FC-73E8287C3B0C}"/>
              </a:ext>
            </a:extLst>
          </p:cNvPr>
          <p:cNvSpPr/>
          <p:nvPr/>
        </p:nvSpPr>
        <p:spPr>
          <a:xfrm>
            <a:off x="7822758" y="5580922"/>
            <a:ext cx="3452446" cy="923379"/>
          </a:xfrm>
          <a:prstGeom prst="rect">
            <a:avLst/>
          </a:prstGeom>
          <a:solidFill>
            <a:srgbClr val="F7FAFF"/>
          </a:solidFill>
          <a:ln w="28575">
            <a:noFill/>
          </a:ln>
        </p:spPr>
        <p:txBody>
          <a:bodyPr vertOverflow="overflow" horzOverflow="overflow" wrap="square" tIns="36000" bIns="3600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SNS</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LINE</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）、アプリでの旅マエ、旅ナカでの発信・</a:t>
            </a: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での発信（取材含む）</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・メデイアへの露出</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3" name="スライド番号プレースホルダー 12">
            <a:extLst>
              <a:ext uri="{FF2B5EF4-FFF2-40B4-BE49-F238E27FC236}">
                <a16:creationId xmlns:a16="http://schemas.microsoft.com/office/drawing/2014/main" id="{DC93184D-6A52-3F7F-71BE-7FE779B05B55}"/>
              </a:ext>
            </a:extLst>
          </p:cNvPr>
          <p:cNvSpPr>
            <a:spLocks noGrp="1"/>
          </p:cNvSpPr>
          <p:nvPr>
            <p:ph type="sldNum" sz="quarter" idx="12"/>
          </p:nvPr>
        </p:nvSpPr>
        <p:spPr/>
        <p:txBody>
          <a:bodyPr/>
          <a:lstStyle/>
          <a:p>
            <a:fld id="{1B417C47-8415-4130-8DB2-9E7F47CC5EE9}" type="slidenum">
              <a:rPr kumimoji="1" lang="ja-JP" altLang="en-US" smtClean="0"/>
              <a:t>11</a:t>
            </a:fld>
            <a:endParaRPr kumimoji="1" lang="ja-JP" altLang="en-US"/>
          </a:p>
        </p:txBody>
      </p:sp>
    </p:spTree>
    <p:extLst>
      <p:ext uri="{BB962C8B-B14F-4D97-AF65-F5344CB8AC3E}">
        <p14:creationId xmlns:p14="http://schemas.microsoft.com/office/powerpoint/2010/main" val="216727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a:extLst>
              <a:ext uri="{FF2B5EF4-FFF2-40B4-BE49-F238E27FC236}">
                <a16:creationId xmlns:a16="http://schemas.microsoft.com/office/drawing/2014/main" id="{4A6A9AC5-349B-58EC-2D3E-767BB2BC139B}"/>
              </a:ext>
            </a:extLst>
          </p:cNvPr>
          <p:cNvSpPr txBox="1">
            <a:spLocks/>
          </p:cNvSpPr>
          <p:nvPr/>
        </p:nvSpPr>
        <p:spPr>
          <a:xfrm>
            <a:off x="386702" y="909769"/>
            <a:ext cx="1892757" cy="354676"/>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a:solidFill>
                  <a:prstClr val="white"/>
                </a:solidFill>
                <a:latin typeface="Meiryo UI" panose="020B0604030504040204" pitchFamily="50" charset="-128"/>
                <a:ea typeface="Meiryo UI" panose="020B0604030504040204" pitchFamily="50" charset="-128"/>
              </a:rPr>
              <a:t>事業予算書</a:t>
            </a:r>
          </a:p>
        </p:txBody>
      </p:sp>
      <p:sp>
        <p:nvSpPr>
          <p:cNvPr id="5" name="タイトル 4">
            <a:extLst>
              <a:ext uri="{FF2B5EF4-FFF2-40B4-BE49-F238E27FC236}">
                <a16:creationId xmlns:a16="http://schemas.microsoft.com/office/drawing/2014/main" id="{991B00AB-2CAA-44E1-212B-338C26FBD808}"/>
              </a:ext>
            </a:extLst>
          </p:cNvPr>
          <p:cNvSpPr txBox="1">
            <a:spLocks noGrp="1"/>
          </p:cNvSpPr>
          <p:nvPr>
            <p:ph type="title"/>
          </p:nvPr>
        </p:nvSpPr>
        <p:spPr>
          <a:xfrm>
            <a:off x="195318" y="244144"/>
            <a:ext cx="3398488" cy="8429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r>
              <a:rPr lang="en-US" altLang="ja-JP" sz="2400"/>
              <a:t>【R7</a:t>
            </a:r>
            <a:r>
              <a:rPr lang="ja-JP" altLang="en-US" sz="2400"/>
              <a:t>年度事業計画</a:t>
            </a:r>
            <a:r>
              <a:rPr lang="en-US" altLang="ja-JP" sz="2400"/>
              <a:t>】</a:t>
            </a:r>
            <a:endParaRPr lang="ja-JP" altLang="en-US" sz="2400"/>
          </a:p>
        </p:txBody>
      </p:sp>
      <p:sp>
        <p:nvSpPr>
          <p:cNvPr id="6" name="Rectangle 25">
            <a:extLst>
              <a:ext uri="{FF2B5EF4-FFF2-40B4-BE49-F238E27FC236}">
                <a16:creationId xmlns:a16="http://schemas.microsoft.com/office/drawing/2014/main" id="{EF89E594-9B25-93DE-DB9D-41702B84E88E}"/>
              </a:ext>
            </a:extLst>
          </p:cNvPr>
          <p:cNvSpPr/>
          <p:nvPr/>
        </p:nvSpPr>
        <p:spPr>
          <a:xfrm>
            <a:off x="3081224" y="898307"/>
            <a:ext cx="7934106" cy="894922"/>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事業予算書（</a:t>
            </a:r>
            <a:r>
              <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rPr>
              <a:t>Excel</a:t>
            </a: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データ）をコピーし、本スライドに貼り付け（</a:t>
            </a:r>
            <a:r>
              <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rPr>
              <a:t>C</a:t>
            </a: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a:t>
            </a:r>
            <a:r>
              <a:rPr lang="en-US" altLang="ja-JP" sz="1600" kern="0" dirty="0">
                <a:solidFill>
                  <a:srgbClr val="FF0000"/>
                </a:solidFill>
                <a:highlight>
                  <a:srgbClr val="FFFF00"/>
                </a:highlight>
                <a:latin typeface="Meiryo UI" panose="020B0604030504040204" pitchFamily="50" charset="-128"/>
                <a:ea typeface="Meiryo UI" panose="020B0604030504040204" pitchFamily="50" charset="-128"/>
              </a:rPr>
              <a:t>P</a:t>
            </a:r>
            <a:r>
              <a:rPr lang="ja-JP" altLang="en-US" sz="1600" kern="0" dirty="0">
                <a:solidFill>
                  <a:srgbClr val="FF0000"/>
                </a:solidFill>
                <a:highlight>
                  <a:srgbClr val="FFFF00"/>
                </a:highlight>
                <a:latin typeface="Meiryo UI" panose="020B0604030504040204" pitchFamily="50" charset="-128"/>
                <a:ea typeface="Meiryo UI" panose="020B0604030504040204" pitchFamily="50" charset="-128"/>
              </a:rPr>
              <a:t>）</a:t>
            </a:r>
            <a:r>
              <a:rPr lang="ja-JP" altLang="en-US" sz="1600" kern="0" dirty="0">
                <a:solidFill>
                  <a:srgbClr val="FF0000"/>
                </a:solidFill>
                <a:latin typeface="Meiryo UI" panose="020B0604030504040204" pitchFamily="50" charset="-128"/>
                <a:ea typeface="Meiryo UI" panose="020B0604030504040204" pitchFamily="50" charset="-128"/>
              </a:rPr>
              <a:t>て提出してください。</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kumimoji="1" lang="ja-JP" altLang="en-US" sz="1600" b="0" i="0" u="none" strike="noStrike" kern="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事業予算書貼り付け後は、削除願います。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2D22E7FE-AD3C-6F3A-5E93-C1388A3D52B4}"/>
              </a:ext>
            </a:extLst>
          </p:cNvPr>
          <p:cNvSpPr>
            <a:spLocks noGrp="1"/>
          </p:cNvSpPr>
          <p:nvPr>
            <p:ph type="sldNum" sz="quarter" idx="12"/>
          </p:nvPr>
        </p:nvSpPr>
        <p:spPr/>
        <p:txBody>
          <a:bodyPr/>
          <a:lstStyle/>
          <a:p>
            <a:fld id="{1B417C47-8415-4130-8DB2-9E7F47CC5EE9}" type="slidenum">
              <a:rPr kumimoji="1" lang="ja-JP" altLang="en-US" smtClean="0"/>
              <a:t>12</a:t>
            </a:fld>
            <a:endParaRPr kumimoji="1" lang="ja-JP" altLang="en-US"/>
          </a:p>
        </p:txBody>
      </p:sp>
    </p:spTree>
    <p:extLst>
      <p:ext uri="{BB962C8B-B14F-4D97-AF65-F5344CB8AC3E}">
        <p14:creationId xmlns:p14="http://schemas.microsoft.com/office/powerpoint/2010/main" val="404928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AE38B5-E6DF-F598-C8C1-62DD1D18B61D}"/>
            </a:ext>
          </a:extLst>
        </p:cNvPr>
        <p:cNvGrpSpPr/>
        <p:nvPr/>
      </p:nvGrpSpPr>
      <p:grpSpPr>
        <a:xfrm>
          <a:off x="0" y="0"/>
          <a:ext cx="0" cy="0"/>
          <a:chOff x="0" y="0"/>
          <a:chExt cx="0" cy="0"/>
        </a:xfrm>
      </p:grpSpPr>
      <p:sp>
        <p:nvSpPr>
          <p:cNvPr id="5" name="タイトル 4">
            <a:extLst>
              <a:ext uri="{FF2B5EF4-FFF2-40B4-BE49-F238E27FC236}">
                <a16:creationId xmlns:a16="http://schemas.microsoft.com/office/drawing/2014/main" id="{0E45B4B9-9531-B342-49EA-796E7202E9B1}"/>
              </a:ext>
            </a:extLst>
          </p:cNvPr>
          <p:cNvSpPr>
            <a:spLocks noGrp="1"/>
          </p:cNvSpPr>
          <p:nvPr>
            <p:ph type="title"/>
          </p:nvPr>
        </p:nvSpPr>
        <p:spPr>
          <a:xfrm>
            <a:off x="497957" y="310575"/>
            <a:ext cx="4010247" cy="529397"/>
          </a:xfrm>
        </p:spPr>
        <p:txBody>
          <a:bodyPr>
            <a:normAutofit/>
          </a:bodyPr>
          <a:lstStyle/>
          <a:p>
            <a:r>
              <a:rPr lang="en-US" altLang="ja-JP" sz="2400"/>
              <a:t>【R7</a:t>
            </a:r>
            <a:r>
              <a:rPr lang="ja-JP" altLang="en-US" sz="2400"/>
              <a:t>年度事業計画</a:t>
            </a:r>
            <a:r>
              <a:rPr lang="en-US" altLang="ja-JP" sz="2400"/>
              <a:t>】</a:t>
            </a:r>
            <a:endParaRPr lang="ja-JP" altLang="en-US" sz="2400"/>
          </a:p>
        </p:txBody>
      </p:sp>
      <p:graphicFrame>
        <p:nvGraphicFramePr>
          <p:cNvPr id="3" name="表 2">
            <a:extLst>
              <a:ext uri="{FF2B5EF4-FFF2-40B4-BE49-F238E27FC236}">
                <a16:creationId xmlns:a16="http://schemas.microsoft.com/office/drawing/2014/main" id="{ED61BF40-9024-A26E-34A7-C29BDE13BFFC}"/>
              </a:ext>
            </a:extLst>
          </p:cNvPr>
          <p:cNvGraphicFramePr>
            <a:graphicFrameLocks noGrp="1"/>
          </p:cNvGraphicFramePr>
          <p:nvPr>
            <p:extLst>
              <p:ext uri="{D42A27DB-BD31-4B8C-83A1-F6EECF244321}">
                <p14:modId xmlns:p14="http://schemas.microsoft.com/office/powerpoint/2010/main" val="2841016901"/>
              </p:ext>
            </p:extLst>
          </p:nvPr>
        </p:nvGraphicFramePr>
        <p:xfrm>
          <a:off x="265042" y="1304435"/>
          <a:ext cx="11398874" cy="2564497"/>
        </p:xfrm>
        <a:graphic>
          <a:graphicData uri="http://schemas.openxmlformats.org/drawingml/2006/table">
            <a:tbl>
              <a:tblPr/>
              <a:tblGrid>
                <a:gridCol w="1517972">
                  <a:extLst>
                    <a:ext uri="{9D8B030D-6E8A-4147-A177-3AD203B41FA5}">
                      <a16:colId xmlns:a16="http://schemas.microsoft.com/office/drawing/2014/main" val="1236267010"/>
                    </a:ext>
                  </a:extLst>
                </a:gridCol>
                <a:gridCol w="9880902">
                  <a:extLst>
                    <a:ext uri="{9D8B030D-6E8A-4147-A177-3AD203B41FA5}">
                      <a16:colId xmlns:a16="http://schemas.microsoft.com/office/drawing/2014/main" val="1296111013"/>
                    </a:ext>
                  </a:extLst>
                </a:gridCol>
              </a:tblGrid>
              <a:tr h="729347">
                <a:tc gridSpan="2">
                  <a:txBody>
                    <a:bodyPr/>
                    <a:lstStyle/>
                    <a:p>
                      <a:pPr algn="ctr" fontAlgn="ctr"/>
                      <a:r>
                        <a:rPr lang="en-US" altLang="ja-JP" sz="1600" b="1" i="0" u="none" strike="noStrike" dirty="0">
                          <a:solidFill>
                            <a:srgbClr val="FFFFFF"/>
                          </a:solidFill>
                          <a:effectLst/>
                          <a:latin typeface="Meiryo UI" panose="020B0604030504040204" pitchFamily="50" charset="-128"/>
                          <a:ea typeface="Meiryo UI" panose="020B0604030504040204" pitchFamily="50" charset="-128"/>
                        </a:rPr>
                        <a:t>R7</a:t>
                      </a:r>
                      <a:r>
                        <a:rPr lang="ja-JP" altLang="en-US" sz="1600" b="1" i="0" u="none" strike="noStrike" dirty="0">
                          <a:solidFill>
                            <a:srgbClr val="FFFFFF"/>
                          </a:solidFill>
                          <a:effectLst/>
                          <a:latin typeface="Meiryo UI" panose="020B0604030504040204" pitchFamily="50" charset="-128"/>
                          <a:ea typeface="Meiryo UI" panose="020B0604030504040204" pitchFamily="50" charset="-128"/>
                        </a:rPr>
                        <a:t>年度に取組む実施施策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extLst>
                  <a:ext uri="{0D108BD9-81ED-4DB2-BD59-A6C34878D82A}">
                    <a16:rowId xmlns:a16="http://schemas.microsoft.com/office/drawing/2014/main" val="3493304806"/>
                  </a:ext>
                </a:extLst>
              </a:tr>
              <a:tr h="1825837">
                <a:tc>
                  <a:txBody>
                    <a:bodyPr/>
                    <a:lstStyle/>
                    <a:p>
                      <a:pPr algn="l"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計画の概要</a:t>
                      </a:r>
                      <a:br>
                        <a:rPr lang="ja-JP" altLang="en-US" sz="1400" b="1" i="0" u="none" strike="noStrike" dirty="0">
                          <a:solidFill>
                            <a:srgbClr val="FFFFFF"/>
                          </a:solidFill>
                          <a:effectLst/>
                          <a:latin typeface="Meiryo UI" panose="020B0604030504040204" pitchFamily="50" charset="-128"/>
                          <a:ea typeface="Meiryo UI" panose="020B0604030504040204" pitchFamily="50" charset="-128"/>
                        </a:rPr>
                      </a:b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（観光資源を</a:t>
                      </a:r>
                      <a:endParaRPr lang="en-US" altLang="ja-JP" sz="1400" b="1" i="0" u="none" strike="noStrike" dirty="0">
                        <a:solidFill>
                          <a:srgbClr val="FFFFFF"/>
                        </a:solidFill>
                        <a:effectLst/>
                        <a:latin typeface="Meiryo UI" panose="020B0604030504040204" pitchFamily="50" charset="-128"/>
                        <a:ea typeface="Meiryo UI" panose="020B0604030504040204" pitchFamily="50" charset="-128"/>
                      </a:endParaRPr>
                    </a:p>
                    <a:p>
                      <a:pPr algn="l" fontAlgn="ctr"/>
                      <a:r>
                        <a:rPr lang="ja-JP" altLang="en-US" sz="1400" b="1" i="0" u="none" strike="noStrike" dirty="0">
                          <a:solidFill>
                            <a:srgbClr val="FFFFFF"/>
                          </a:solidFill>
                          <a:effectLst/>
                          <a:latin typeface="Meiryo UI" panose="020B0604030504040204" pitchFamily="50" charset="-128"/>
                          <a:ea typeface="Meiryo UI" panose="020B0604030504040204" pitchFamily="50" charset="-128"/>
                        </a:rPr>
                        <a:t>織り交ぜて記載）</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l" fontAlgn="ct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（１）既存観光情報サイトや周遊アプリの改修と電子クーポンの導入によって、〇〇市・〇〇市・〇〇市以外の市町村へ誘客を促進する。</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取得した顧客データは地域データとして</a:t>
                      </a:r>
                      <a:r>
                        <a:rPr kumimoji="1" lang="ja-JP"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集約・蓄積・分析し、ダッシュボード上に反映。自治体や観光事業者</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とも共有して</a:t>
                      </a:r>
                      <a:r>
                        <a:rPr kumimoji="1" lang="ja-JP"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圏域一体でのデータマーケティングの</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実施、二次交通の見直し等を通して</a:t>
                      </a:r>
                      <a:r>
                        <a:rPr kumimoji="1" lang="ja-JP"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更なる周遊促進・</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観光消費額の増加</a:t>
                      </a:r>
                      <a:r>
                        <a:rPr kumimoji="1" lang="ja-JP"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を目指す。</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（２）</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HTO</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の公式</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HP</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HOKKAIDO LOVE</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！）についての情報拡充、</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UX</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UI</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改善を行うことで、都市圏内の周遊を促進</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周遊の利便性を向上する</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　　①〇市町村が保有する観光資源についての情報</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　　②各観光資源へのアクセスに関する情報（グーグルマップへの遷移）</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　　③①②に加えて、旅をお得に満喫できる付加価値情報 </a:t>
                      </a:r>
                      <a:r>
                        <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 </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メイリオ"/>
                        </a:rPr>
                        <a:t>電子ギフトの紹介</a:t>
                      </a:r>
                      <a:endParaRPr kumimoji="1" lang="ja-JP" altLang="ja-JP" sz="12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メイリオ"/>
                        </a:rPr>
                        <a:t>（３）都市圏内での周遊促進に向けて、〇〇市・〇〇市・〇〇市以外の市町村に所在する事業者に積極的に</a:t>
                      </a:r>
                      <a:r>
                        <a:rPr lang="ja-JP" altLang="en-US" sz="1200" dirty="0">
                          <a:solidFill>
                            <a:srgbClr val="FF0000"/>
                          </a:solidFill>
                          <a:latin typeface="Meiryo UI" panose="020B0604030504040204" pitchFamily="50" charset="-128"/>
                          <a:ea typeface="Meiryo UI" panose="020B0604030504040204" pitchFamily="50" charset="-128"/>
                          <a:cs typeface="メイリオ"/>
                        </a:rPr>
                        <a:t>参画を呼びかけを行う。</a:t>
                      </a:r>
                      <a:endParaRPr kumimoji="1" lang="en-US" altLang="ja-JP"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l" fontAlgn="ctr"/>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1260540"/>
                  </a:ext>
                </a:extLst>
              </a:tr>
            </a:tbl>
          </a:graphicData>
        </a:graphic>
      </p:graphicFrame>
      <p:sp>
        <p:nvSpPr>
          <p:cNvPr id="2" name="Rectangle 25">
            <a:extLst>
              <a:ext uri="{FF2B5EF4-FFF2-40B4-BE49-F238E27FC236}">
                <a16:creationId xmlns:a16="http://schemas.microsoft.com/office/drawing/2014/main" id="{6661D718-4D3D-68CB-AD78-FC72F611AAB0}"/>
              </a:ext>
            </a:extLst>
          </p:cNvPr>
          <p:cNvSpPr/>
          <p:nvPr/>
        </p:nvSpPr>
        <p:spPr>
          <a:xfrm>
            <a:off x="4708796" y="276890"/>
            <a:ext cx="4551447" cy="1121769"/>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赤字部分はサンプルです</a:t>
            </a:r>
            <a:endParaRPr kumimoji="1" lang="en-US" altLang="ja-JP"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177800" marR="0" lvl="0" indent="-177800" algn="l" defTabSz="1703388" rtl="0" eaLnBrk="1" fontAlgn="auto" latinLnBrk="0" hangingPunct="1">
              <a:lnSpc>
                <a:spcPct val="100000"/>
              </a:lnSpc>
              <a:spcBef>
                <a:spcPts val="1200"/>
              </a:spcBef>
              <a:spcAft>
                <a:spcPts val="0"/>
              </a:spcAft>
              <a:buClrTx/>
              <a:buSzTx/>
              <a:buFont typeface="Arial" panose="020B0604020202020204" pitchFamily="34" charset="0"/>
              <a:buChar char="•"/>
              <a:tabLst>
                <a:tab pos="7261225" algn="l"/>
              </a:tabLst>
              <a:defRPr/>
            </a:pPr>
            <a:r>
              <a:rPr kumimoji="1" lang="ja-JP" altLang="en-US"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各項目に必要事項を記載後は削除願います。</a:t>
            </a:r>
            <a:endParaRPr kumimoji="1" lang="en-US" altLang="ja-JP" sz="16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a:extLst>
              <a:ext uri="{FF2B5EF4-FFF2-40B4-BE49-F238E27FC236}">
                <a16:creationId xmlns:a16="http://schemas.microsoft.com/office/drawing/2014/main" id="{84DCCB57-4794-D8A3-42A8-6616EA091743}"/>
              </a:ext>
            </a:extLst>
          </p:cNvPr>
          <p:cNvSpPr/>
          <p:nvPr/>
        </p:nvSpPr>
        <p:spPr>
          <a:xfrm>
            <a:off x="297365" y="755451"/>
            <a:ext cx="2949979" cy="429751"/>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計画の概要</a:t>
            </a:r>
            <a:endParaRPr kumimoji="0" lang="en-US" altLang="ja-JP" sz="16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スライド番号プレースホルダー 5">
            <a:extLst>
              <a:ext uri="{FF2B5EF4-FFF2-40B4-BE49-F238E27FC236}">
                <a16:creationId xmlns:a16="http://schemas.microsoft.com/office/drawing/2014/main" id="{0F72E5E0-616F-C3B6-D6EF-5D68107F8DC0}"/>
              </a:ext>
            </a:extLst>
          </p:cNvPr>
          <p:cNvSpPr>
            <a:spLocks noGrp="1"/>
          </p:cNvSpPr>
          <p:nvPr>
            <p:ph type="sldNum" sz="quarter" idx="12"/>
          </p:nvPr>
        </p:nvSpPr>
        <p:spPr/>
        <p:txBody>
          <a:bodyPr/>
          <a:lstStyle/>
          <a:p>
            <a:fld id="{1B417C47-8415-4130-8DB2-9E7F47CC5EE9}" type="slidenum">
              <a:rPr kumimoji="1" lang="ja-JP" altLang="en-US" smtClean="0"/>
              <a:t>2</a:t>
            </a:fld>
            <a:endParaRPr kumimoji="1" lang="ja-JP" altLang="en-US"/>
          </a:p>
        </p:txBody>
      </p:sp>
      <p:sp>
        <p:nvSpPr>
          <p:cNvPr id="7" name="テキスト ボックス 6">
            <a:extLst>
              <a:ext uri="{FF2B5EF4-FFF2-40B4-BE49-F238E27FC236}">
                <a16:creationId xmlns:a16="http://schemas.microsoft.com/office/drawing/2014/main" id="{E0F79D77-9391-B2C5-BE93-52B7944CB1B2}"/>
              </a:ext>
            </a:extLst>
          </p:cNvPr>
          <p:cNvSpPr txBox="1"/>
          <p:nvPr/>
        </p:nvSpPr>
        <p:spPr>
          <a:xfrm>
            <a:off x="387201" y="3893567"/>
            <a:ext cx="10966599" cy="584775"/>
          </a:xfrm>
          <a:prstGeom prst="rect">
            <a:avLst/>
          </a:prstGeom>
          <a:noFill/>
        </p:spPr>
        <p:txBody>
          <a:bodyPr wrap="square" lIns="91440" tIns="45720" rIns="91440" bIns="45720" rtlCol="0" anchor="t">
            <a:spAutoFit/>
          </a:bodyPr>
          <a:lstStyle/>
          <a:p>
            <a:r>
              <a:rPr lang="ja-JP" altLang="en-US" sz="1400" b="1" dirty="0">
                <a:latin typeface="Meiryo UI"/>
                <a:ea typeface="Meiryo UI"/>
              </a:rPr>
              <a:t>■自由記載（上記で記載内容が足りない場合は、以下の余白を活用し記載願います）</a:t>
            </a:r>
            <a:endParaRPr lang="en-US" altLang="ja-JP" sz="1400" b="1" dirty="0">
              <a:latin typeface="Meiryo UI"/>
              <a:ea typeface="Meiryo UI"/>
            </a:endParaRPr>
          </a:p>
          <a:p>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6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4">
            <a:extLst>
              <a:ext uri="{FF2B5EF4-FFF2-40B4-BE49-F238E27FC236}">
                <a16:creationId xmlns:a16="http://schemas.microsoft.com/office/drawing/2014/main" id="{082488E3-82C5-A35F-CB69-FAEAE0B651E0}"/>
              </a:ext>
            </a:extLst>
          </p:cNvPr>
          <p:cNvSpPr>
            <a:spLocks noGrp="1"/>
          </p:cNvSpPr>
          <p:nvPr>
            <p:ph type="title"/>
          </p:nvPr>
        </p:nvSpPr>
        <p:spPr>
          <a:xfrm>
            <a:off x="485503" y="197570"/>
            <a:ext cx="4424916" cy="429751"/>
          </a:xfrm>
        </p:spPr>
        <p:txBody>
          <a:bodyPr>
            <a:normAutofit fontScale="90000"/>
          </a:bodyPr>
          <a:lstStyle/>
          <a:p>
            <a:r>
              <a:rPr lang="en-US" altLang="ja-JP" sz="2400"/>
              <a:t>【R7</a:t>
            </a:r>
            <a:r>
              <a:rPr lang="ja-JP" altLang="en-US" sz="2400"/>
              <a:t>年度事業計画</a:t>
            </a:r>
            <a:r>
              <a:rPr lang="en-US" altLang="ja-JP" sz="2400"/>
              <a:t>】</a:t>
            </a:r>
            <a:endParaRPr lang="ja-JP" altLang="en-US" sz="2400"/>
          </a:p>
        </p:txBody>
      </p:sp>
      <p:sp>
        <p:nvSpPr>
          <p:cNvPr id="3" name="矢印: 五方向 2">
            <a:extLst>
              <a:ext uri="{FF2B5EF4-FFF2-40B4-BE49-F238E27FC236}">
                <a16:creationId xmlns:a16="http://schemas.microsoft.com/office/drawing/2014/main" id="{AEED9F70-2D87-7D20-FCE5-85E9E17FA5F1}"/>
              </a:ext>
            </a:extLst>
          </p:cNvPr>
          <p:cNvSpPr/>
          <p:nvPr/>
        </p:nvSpPr>
        <p:spPr>
          <a:xfrm>
            <a:off x="289323" y="1057317"/>
            <a:ext cx="1137779" cy="3639048"/>
          </a:xfrm>
          <a:prstGeom prst="homePlate">
            <a:avLst>
              <a:gd name="adj" fmla="val 0"/>
            </a:avLst>
          </a:prstGeom>
          <a:solidFill>
            <a:srgbClr val="082C65"/>
          </a:solidFill>
        </p:spPr>
        <p:txBody>
          <a:bodyPr vertOverflow="overflow" horzOverflow="overflow" wrap="square" lIns="36000" tIns="36000" rIns="36000" bIns="3600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メイリオ"/>
              </a:rPr>
              <a:t>SWOT</a:t>
            </a:r>
            <a:r>
              <a:rPr kumimoji="1" lang="ja-JP" altLang="en-US" sz="14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メイリオ"/>
              </a:rPr>
              <a:t>分析</a:t>
            </a:r>
          </a:p>
        </p:txBody>
      </p:sp>
      <p:sp>
        <p:nvSpPr>
          <p:cNvPr id="13" name="正方形/長方形 9">
            <a:extLst>
              <a:ext uri="{FF2B5EF4-FFF2-40B4-BE49-F238E27FC236}">
                <a16:creationId xmlns:a16="http://schemas.microsoft.com/office/drawing/2014/main" id="{B44AB66C-EA92-945D-62FE-8844655A1772}"/>
              </a:ext>
            </a:extLst>
          </p:cNvPr>
          <p:cNvSpPr/>
          <p:nvPr/>
        </p:nvSpPr>
        <p:spPr>
          <a:xfrm>
            <a:off x="1536160" y="1114719"/>
            <a:ext cx="4752852" cy="1492631"/>
          </a:xfrm>
          <a:prstGeom prst="rect">
            <a:avLst/>
          </a:prstGeom>
          <a:solidFill>
            <a:srgbClr val="DFEAFD"/>
          </a:solidFill>
          <a:ln w="19050">
            <a:solidFill>
              <a:srgbClr val="082C65"/>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pPr algn="ctr">
              <a:lnSpc>
                <a:spcPts val="1500"/>
              </a:lnSpc>
              <a:spcBef>
                <a:spcPts val="600"/>
              </a:spcBef>
            </a:pPr>
            <a:r>
              <a:rPr kumimoji="1" lang="ja-JP" altLang="en-US" sz="1200">
                <a:solidFill>
                  <a:schemeClr val="tx1"/>
                </a:solidFill>
                <a:highlight>
                  <a:srgbClr val="FFFF00"/>
                </a:highlight>
                <a:latin typeface="Meiryo UI" panose="020B0604030504040204" pitchFamily="50" charset="-128"/>
                <a:ea typeface="Meiryo UI" panose="020B0604030504040204" pitchFamily="50" charset="-128"/>
              </a:rPr>
              <a:t>強み（</a:t>
            </a:r>
            <a:r>
              <a:rPr kumimoji="1" lang="en-US" altLang="ja-JP" sz="1200">
                <a:solidFill>
                  <a:schemeClr val="tx1"/>
                </a:solidFill>
                <a:highlight>
                  <a:srgbClr val="FFFF00"/>
                </a:highlight>
                <a:latin typeface="Meiryo UI" panose="020B0604030504040204" pitchFamily="50" charset="-128"/>
                <a:ea typeface="Meiryo UI" panose="020B0604030504040204" pitchFamily="50" charset="-128"/>
              </a:rPr>
              <a:t>Strength</a:t>
            </a:r>
            <a:r>
              <a:rPr kumimoji="1" lang="ja-JP" altLang="en-US" sz="1200">
                <a:solidFill>
                  <a:schemeClr val="tx1"/>
                </a:solidFill>
                <a:highlight>
                  <a:srgbClr val="FFFF00"/>
                </a:highlight>
                <a:latin typeface="Meiryo UI" panose="020B0604030504040204" pitchFamily="50" charset="-128"/>
                <a:ea typeface="Meiryo UI" panose="020B0604030504040204" pitchFamily="50" charset="-128"/>
              </a:rPr>
              <a:t>）</a:t>
            </a:r>
            <a:endParaRPr kumimoji="1" lang="en-US" altLang="ja-JP" sz="1200">
              <a:solidFill>
                <a:schemeClr val="tx1"/>
              </a:solidFill>
              <a:highlight>
                <a:srgbClr val="FFFF00"/>
              </a:highlight>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都市と自然が身近にある。</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〇〇、〇〇を代表する観光都市としての高いブランド力</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道内で産出される「食」の集積（食の魅力）</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道内周遊の拠点としての機能。</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圏域内での宿泊施設のキャパシティ（集客力の高い大規模イベント）</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夏の涼しさ（梅雨がない）</a:t>
            </a:r>
            <a:endParaRPr lang="en-US" altLang="ja-JP" sz="1200">
              <a:solidFill>
                <a:srgbClr val="FF0000"/>
              </a:solidFill>
              <a:latin typeface="Meiryo UI" panose="020B0604030504040204" pitchFamily="50" charset="-128"/>
              <a:ea typeface="Meiryo UI" panose="020B0604030504040204" pitchFamily="50" charset="-128"/>
            </a:endParaRPr>
          </a:p>
        </p:txBody>
      </p:sp>
      <p:sp>
        <p:nvSpPr>
          <p:cNvPr id="15" name="正方形/長方形 23">
            <a:extLst>
              <a:ext uri="{FF2B5EF4-FFF2-40B4-BE49-F238E27FC236}">
                <a16:creationId xmlns:a16="http://schemas.microsoft.com/office/drawing/2014/main" id="{F5D87BB3-78AB-3CBD-752F-6D186270C01C}"/>
              </a:ext>
            </a:extLst>
          </p:cNvPr>
          <p:cNvSpPr/>
          <p:nvPr/>
        </p:nvSpPr>
        <p:spPr>
          <a:xfrm>
            <a:off x="6507126" y="1123018"/>
            <a:ext cx="4885516" cy="1881477"/>
          </a:xfrm>
          <a:prstGeom prst="rect">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pPr algn="ctr">
              <a:lnSpc>
                <a:spcPts val="1700"/>
              </a:lnSpc>
              <a:spcBef>
                <a:spcPts val="600"/>
              </a:spcBef>
            </a:pPr>
            <a:r>
              <a:rPr kumimoji="1" lang="ja-JP" altLang="en-US" sz="1200" b="1">
                <a:solidFill>
                  <a:schemeClr val="tx2">
                    <a:lumMod val="50000"/>
                  </a:schemeClr>
                </a:solidFill>
                <a:highlight>
                  <a:srgbClr val="FFFF00"/>
                </a:highlight>
                <a:latin typeface="Meiryo UI"/>
                <a:ea typeface="Meiryo UI"/>
              </a:rPr>
              <a:t>弱み</a:t>
            </a:r>
            <a:r>
              <a:rPr kumimoji="1" lang="ja-JP" altLang="en-US" sz="1200" b="1">
                <a:solidFill>
                  <a:schemeClr val="accent4">
                    <a:lumMod val="50000"/>
                  </a:schemeClr>
                </a:solidFill>
                <a:highlight>
                  <a:srgbClr val="FFFF00"/>
                </a:highlight>
                <a:latin typeface="Meiryo UI"/>
                <a:ea typeface="Meiryo UI"/>
              </a:rPr>
              <a:t>（</a:t>
            </a:r>
            <a:r>
              <a:rPr kumimoji="1" lang="en-US" altLang="ja-JP" sz="1200" b="1">
                <a:solidFill>
                  <a:schemeClr val="accent4">
                    <a:lumMod val="50000"/>
                  </a:schemeClr>
                </a:solidFill>
                <a:highlight>
                  <a:srgbClr val="FFFF00"/>
                </a:highlight>
                <a:latin typeface="Meiryo UI"/>
                <a:ea typeface="Meiryo UI"/>
              </a:rPr>
              <a:t>Weakness</a:t>
            </a:r>
            <a:r>
              <a:rPr kumimoji="1" lang="ja-JP" altLang="en-US" sz="1200" b="1">
                <a:solidFill>
                  <a:schemeClr val="accent4">
                    <a:lumMod val="50000"/>
                  </a:schemeClr>
                </a:solidFill>
                <a:highlight>
                  <a:srgbClr val="FFFF00"/>
                </a:highlight>
                <a:latin typeface="Meiryo UI"/>
                <a:ea typeface="Meiryo UI"/>
              </a:rPr>
              <a:t>）</a:t>
            </a:r>
            <a:endParaRPr kumimoji="1" lang="en-US" altLang="ja-JP" sz="1200" b="1">
              <a:solidFill>
                <a:schemeClr val="accent4">
                  <a:lumMod val="50000"/>
                </a:schemeClr>
              </a:solidFill>
              <a:highlight>
                <a:srgbClr val="FFFF00"/>
              </a:highlight>
              <a:latin typeface="Meiryo UI"/>
              <a:ea typeface="Meiryo UI"/>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夏季と冬季の繁閑差が大きい。（冬季は閑散期）</a:t>
            </a:r>
            <a:endParaRPr kumimoji="1"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付加価値の高いコンテンツ（商品、体験等）が少ない。</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二次交通の満足度が低い。</a:t>
            </a:r>
            <a:endParaRPr kumimoji="1"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定番コンテンツやイベントがマンネリ化</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観光施設の老朽化（団体から個人への対応遅れ）</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ガイドなど観光人材が不足</a:t>
            </a:r>
            <a:endParaRPr kumimoji="1"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a:ea typeface="Meiryo UI"/>
              </a:rPr>
              <a:t>マーケティング調査、分析が不十分</a:t>
            </a:r>
            <a:r>
              <a:rPr kumimoji="1" lang="ja-JP" altLang="en-US" sz="1200">
                <a:solidFill>
                  <a:srgbClr val="FF0000"/>
                </a:solidFill>
                <a:latin typeface="Meiryo UI"/>
                <a:ea typeface="Meiryo UI"/>
              </a:rPr>
              <a:t>　</a:t>
            </a:r>
            <a:endParaRPr lang="ja-JP" altLang="en-US" sz="1200">
              <a:solidFill>
                <a:schemeClr val="bg1"/>
              </a:solidFill>
              <a:highlight>
                <a:srgbClr val="FFFF00"/>
              </a:highlight>
              <a:latin typeface="Meiryo UI"/>
              <a:ea typeface="Meiryo UI"/>
            </a:endParaRPr>
          </a:p>
        </p:txBody>
      </p:sp>
      <p:sp>
        <p:nvSpPr>
          <p:cNvPr id="14" name="正方形/長方形 24">
            <a:extLst>
              <a:ext uri="{FF2B5EF4-FFF2-40B4-BE49-F238E27FC236}">
                <a16:creationId xmlns:a16="http://schemas.microsoft.com/office/drawing/2014/main" id="{C4CDF596-3B53-17F8-170D-5BBCFA163816}"/>
              </a:ext>
            </a:extLst>
          </p:cNvPr>
          <p:cNvSpPr/>
          <p:nvPr/>
        </p:nvSpPr>
        <p:spPr>
          <a:xfrm>
            <a:off x="1536160" y="2676179"/>
            <a:ext cx="4752853" cy="2020186"/>
          </a:xfrm>
          <a:prstGeom prst="rect">
            <a:avLst/>
          </a:prstGeom>
          <a:solidFill>
            <a:srgbClr val="DFEAFD"/>
          </a:solidFill>
          <a:ln w="19050">
            <a:solidFill>
              <a:srgbClr val="082C65"/>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pPr algn="ctr">
              <a:lnSpc>
                <a:spcPts val="1700"/>
              </a:lnSpc>
              <a:spcBef>
                <a:spcPts val="600"/>
              </a:spcBef>
            </a:pPr>
            <a:r>
              <a:rPr kumimoji="1" lang="ja-JP" altLang="en-US" sz="1200">
                <a:solidFill>
                  <a:schemeClr val="tx1"/>
                </a:solidFill>
                <a:highlight>
                  <a:srgbClr val="FFFF00"/>
                </a:highlight>
                <a:latin typeface="Meiryo UI" panose="020B0604030504040204" pitchFamily="50" charset="-128"/>
                <a:ea typeface="Meiryo UI" panose="020B0604030504040204" pitchFamily="50" charset="-128"/>
              </a:rPr>
              <a:t>機会（</a:t>
            </a:r>
            <a:r>
              <a:rPr lang="en-US" altLang="ja-JP" sz="1200">
                <a:solidFill>
                  <a:schemeClr val="tx1"/>
                </a:solidFill>
                <a:highlight>
                  <a:srgbClr val="FFFF00"/>
                </a:highlight>
                <a:latin typeface="Meiryo UI" panose="020B0604030504040204" pitchFamily="50" charset="-128"/>
                <a:ea typeface="Meiryo UI" panose="020B0604030504040204" pitchFamily="50" charset="-128"/>
              </a:rPr>
              <a:t>Opportunity</a:t>
            </a:r>
            <a:r>
              <a:rPr kumimoji="1" lang="ja-JP" altLang="en-US" sz="1200">
                <a:solidFill>
                  <a:schemeClr val="tx1"/>
                </a:solidFill>
                <a:highlight>
                  <a:srgbClr val="FFFF00"/>
                </a:highlight>
                <a:latin typeface="Meiryo UI" panose="020B0604030504040204" pitchFamily="50" charset="-128"/>
                <a:ea typeface="Meiryo UI" panose="020B0604030504040204" pitchFamily="50" charset="-128"/>
              </a:rPr>
              <a:t>）</a:t>
            </a:r>
            <a:endParaRPr kumimoji="1" lang="en-US" altLang="ja-JP" sz="1200">
              <a:solidFill>
                <a:schemeClr val="tx1"/>
              </a:solidFill>
              <a:highlight>
                <a:srgbClr val="FFFF00"/>
              </a:highlight>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北海道新幹線札幌延伸（</a:t>
            </a:r>
            <a:r>
              <a:rPr kumimoji="1" lang="en-US" altLang="ja-JP" sz="1200">
                <a:solidFill>
                  <a:srgbClr val="FF0000"/>
                </a:solidFill>
                <a:latin typeface="Meiryo UI" panose="020B0604030504040204" pitchFamily="50" charset="-128"/>
                <a:ea typeface="Meiryo UI" panose="020B0604030504040204" pitchFamily="50" charset="-128"/>
              </a:rPr>
              <a:t>2030</a:t>
            </a:r>
            <a:r>
              <a:rPr kumimoji="1" lang="ja-JP" altLang="en-US" sz="1200">
                <a:solidFill>
                  <a:srgbClr val="FF0000"/>
                </a:solidFill>
                <a:latin typeface="Meiryo UI" panose="020B0604030504040204" pitchFamily="50" charset="-128"/>
                <a:ea typeface="Meiryo UI" panose="020B0604030504040204" pitchFamily="50" charset="-128"/>
              </a:rPr>
              <a:t>年度開通予定）、丘珠空港滑走路</a:t>
            </a:r>
            <a:endParaRPr kumimoji="1" lang="en-US" altLang="ja-JP" sz="1200">
              <a:solidFill>
                <a:srgbClr val="FF0000"/>
              </a:solidFill>
              <a:latin typeface="Meiryo UI" panose="020B0604030504040204" pitchFamily="50" charset="-128"/>
              <a:ea typeface="Meiryo UI" panose="020B0604030504040204" pitchFamily="50" charset="-128"/>
            </a:endParaRPr>
          </a:p>
          <a:p>
            <a:pPr>
              <a:lnSpc>
                <a:spcPts val="1500"/>
              </a:lnSpc>
              <a:spcBef>
                <a:spcPts val="0"/>
              </a:spcBef>
            </a:pPr>
            <a:r>
              <a:rPr lang="ja-JP" altLang="en-US" sz="1200">
                <a:solidFill>
                  <a:srgbClr val="FF0000"/>
                </a:solidFill>
                <a:latin typeface="Meiryo UI" panose="020B0604030504040204" pitchFamily="50" charset="-128"/>
                <a:ea typeface="Meiryo UI" panose="020B0604030504040204" pitchFamily="50" charset="-128"/>
              </a:rPr>
              <a:t>　</a:t>
            </a:r>
            <a:r>
              <a:rPr kumimoji="1" lang="ja-JP" altLang="en-US" sz="1200">
                <a:solidFill>
                  <a:srgbClr val="FF0000"/>
                </a:solidFill>
                <a:latin typeface="Meiryo UI" panose="020B0604030504040204" pitchFamily="50" charset="-128"/>
                <a:ea typeface="Meiryo UI" panose="020B0604030504040204" pitchFamily="50" charset="-128"/>
              </a:rPr>
              <a:t>延長（予定）、新千歳空港の機能強化など</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b="0" i="0">
                <a:solidFill>
                  <a:srgbClr val="FF0000"/>
                </a:solidFill>
                <a:effectLst/>
                <a:latin typeface="Meiryo UI" panose="020B0604030504040204" pitchFamily="50" charset="-128"/>
                <a:ea typeface="Meiryo UI" panose="020B0604030504040204" pitchFamily="50" charset="-128"/>
              </a:rPr>
              <a:t>圏域内７市町村を跨ぐ〇〇</a:t>
            </a:r>
            <a:r>
              <a:rPr lang="zh-TW" altLang="en-US" sz="1200" i="0">
                <a:solidFill>
                  <a:srgbClr val="FF0000"/>
                </a:solidFill>
                <a:effectLst/>
                <a:latin typeface="Meiryo UI" panose="020B0604030504040204" pitchFamily="50" charset="-128"/>
                <a:ea typeface="Meiryo UI" panose="020B0604030504040204" pitchFamily="50" charset="-128"/>
              </a:rPr>
              <a:t>圏連絡道路</a:t>
            </a:r>
            <a:r>
              <a:rPr lang="ja-JP" altLang="en-US" sz="1200" i="0">
                <a:solidFill>
                  <a:srgbClr val="FF0000"/>
                </a:solidFill>
                <a:effectLst/>
                <a:latin typeface="Meiryo UI" panose="020B0604030504040204" pitchFamily="50" charset="-128"/>
                <a:ea typeface="Meiryo UI" panose="020B0604030504040204" pitchFamily="50" charset="-128"/>
              </a:rPr>
              <a:t>（自動車専用道）が</a:t>
            </a:r>
            <a:endParaRPr lang="en-US" altLang="ja-JP" sz="1200" i="0">
              <a:solidFill>
                <a:srgbClr val="FF0000"/>
              </a:solidFill>
              <a:effectLst/>
              <a:latin typeface="Meiryo UI" panose="020B0604030504040204" pitchFamily="50" charset="-128"/>
              <a:ea typeface="Meiryo UI" panose="020B0604030504040204" pitchFamily="50" charset="-128"/>
            </a:endParaRPr>
          </a:p>
          <a:p>
            <a:pPr>
              <a:lnSpc>
                <a:spcPts val="1500"/>
              </a:lnSpc>
              <a:spcBef>
                <a:spcPts val="0"/>
              </a:spcBef>
            </a:pPr>
            <a:r>
              <a:rPr lang="ja-JP" altLang="en-US" sz="1200">
                <a:solidFill>
                  <a:srgbClr val="FF0000"/>
                </a:solidFill>
                <a:latin typeface="Meiryo UI" panose="020B0604030504040204" pitchFamily="50" charset="-128"/>
                <a:ea typeface="Meiryo UI" panose="020B0604030504040204" pitchFamily="50" charset="-128"/>
              </a:rPr>
              <a:t>　</a:t>
            </a:r>
            <a:r>
              <a:rPr lang="en-US" altLang="ja-JP" sz="1200" i="0">
                <a:solidFill>
                  <a:srgbClr val="FF0000"/>
                </a:solidFill>
                <a:effectLst/>
                <a:latin typeface="Meiryo UI" panose="020B0604030504040204" pitchFamily="50" charset="-128"/>
                <a:ea typeface="Meiryo UI" panose="020B0604030504040204" pitchFamily="50" charset="-128"/>
              </a:rPr>
              <a:t>2027</a:t>
            </a:r>
            <a:r>
              <a:rPr lang="ja-JP" altLang="en-US" sz="1200" i="0">
                <a:solidFill>
                  <a:srgbClr val="FF0000"/>
                </a:solidFill>
                <a:effectLst/>
                <a:latin typeface="Meiryo UI" panose="020B0604030504040204" pitchFamily="50" charset="-128"/>
                <a:ea typeface="Meiryo UI" panose="020B0604030504040204" pitchFamily="50" charset="-128"/>
              </a:rPr>
              <a:t>年度に全通し</a:t>
            </a:r>
            <a:r>
              <a:rPr lang="ja-JP" altLang="en-US" sz="1200" b="0" i="0">
                <a:solidFill>
                  <a:srgbClr val="FF0000"/>
                </a:solidFill>
                <a:effectLst/>
                <a:latin typeface="Meiryo UI" panose="020B0604030504040204" pitchFamily="50" charset="-128"/>
                <a:ea typeface="Meiryo UI" panose="020B0604030504040204" pitchFamily="50" charset="-128"/>
              </a:rPr>
              <a:t>、新たな観光モデルルートの形成が実現。</a:t>
            </a:r>
            <a:endParaRPr lang="en-US" altLang="ja-JP" sz="1200" b="0" i="0">
              <a:solidFill>
                <a:srgbClr val="FF0000"/>
              </a:solidFill>
              <a:effectLst/>
              <a:latin typeface="Meiryo UI" panose="020B0604030504040204" pitchFamily="50" charset="-128"/>
              <a:ea typeface="Meiryo UI" panose="020B0604030504040204" pitchFamily="50" charset="-128"/>
            </a:endParaRPr>
          </a:p>
          <a:p>
            <a:pPr>
              <a:lnSpc>
                <a:spcPts val="1500"/>
              </a:lnSpc>
              <a:spcBef>
                <a:spcPts val="0"/>
              </a:spcBef>
            </a:pPr>
            <a:r>
              <a:rPr lang="ja-JP" altLang="en-US" sz="1200" b="0" i="0">
                <a:solidFill>
                  <a:srgbClr val="FF0000"/>
                </a:solidFill>
                <a:effectLst/>
                <a:latin typeface="Meiryo UI" panose="020B0604030504040204" pitchFamily="50" charset="-128"/>
                <a:ea typeface="Meiryo UI" panose="020B0604030504040204" pitchFamily="50" charset="-128"/>
              </a:rPr>
              <a:t>（観光入込客数の少ない地域へのアクセスが容易）</a:t>
            </a:r>
            <a:endParaRPr lang="en-US" altLang="ja-JP" sz="1200" b="0" i="0">
              <a:solidFill>
                <a:srgbClr val="FF0000"/>
              </a:solidFill>
              <a:effectLst/>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札幌都心部再開発が活発化（拠点周遊のインフラ（宿泊、ショッピング）が整備）</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デジタル技術の発達（</a:t>
            </a:r>
            <a:r>
              <a:rPr kumimoji="1" lang="en-US" altLang="ja-JP" sz="1200">
                <a:solidFill>
                  <a:srgbClr val="FF0000"/>
                </a:solidFill>
                <a:latin typeface="Meiryo UI" panose="020B0604030504040204" pitchFamily="50" charset="-128"/>
                <a:ea typeface="Meiryo UI" panose="020B0604030504040204" pitchFamily="50" charset="-128"/>
              </a:rPr>
              <a:t>DX</a:t>
            </a:r>
            <a:r>
              <a:rPr kumimoji="1" lang="ja-JP" altLang="en-US" sz="1200">
                <a:solidFill>
                  <a:srgbClr val="FF0000"/>
                </a:solidFill>
                <a:latin typeface="Meiryo UI" panose="020B0604030504040204" pitchFamily="50" charset="-128"/>
                <a:ea typeface="Meiryo UI" panose="020B0604030504040204" pitchFamily="50" charset="-128"/>
              </a:rPr>
              <a:t>の推進）</a:t>
            </a:r>
          </a:p>
        </p:txBody>
      </p:sp>
      <p:sp>
        <p:nvSpPr>
          <p:cNvPr id="16" name="正方形/長方形 25">
            <a:extLst>
              <a:ext uri="{FF2B5EF4-FFF2-40B4-BE49-F238E27FC236}">
                <a16:creationId xmlns:a16="http://schemas.microsoft.com/office/drawing/2014/main" id="{776331B2-8860-1288-C429-9BB0A9402EEA}"/>
              </a:ext>
            </a:extLst>
          </p:cNvPr>
          <p:cNvSpPr/>
          <p:nvPr/>
        </p:nvSpPr>
        <p:spPr>
          <a:xfrm>
            <a:off x="6507126" y="3124229"/>
            <a:ext cx="4885516" cy="1572136"/>
          </a:xfrm>
          <a:prstGeom prst="rect">
            <a:avLst/>
          </a:prstGeom>
          <a:solidFill>
            <a:schemeClr val="bg1">
              <a:lumMod val="95000"/>
            </a:schemeClr>
          </a:solid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t" anchorCtr="0"/>
          <a:lstStyle/>
          <a:p>
            <a:pPr algn="ctr">
              <a:lnSpc>
                <a:spcPts val="1500"/>
              </a:lnSpc>
              <a:spcBef>
                <a:spcPts val="600"/>
              </a:spcBef>
            </a:pPr>
            <a:r>
              <a:rPr kumimoji="1" lang="ja-JP" altLang="en-US" sz="1200" b="1">
                <a:solidFill>
                  <a:schemeClr val="tx2">
                    <a:lumMod val="75000"/>
                  </a:schemeClr>
                </a:solidFill>
                <a:highlight>
                  <a:srgbClr val="FFFF00"/>
                </a:highlight>
                <a:latin typeface="Meiryo UI" panose="020B0604030504040204" pitchFamily="50" charset="-128"/>
                <a:ea typeface="Meiryo UI" panose="020B0604030504040204" pitchFamily="50" charset="-128"/>
              </a:rPr>
              <a:t>脅威（</a:t>
            </a:r>
            <a:r>
              <a:rPr kumimoji="1" lang="en-US" altLang="ja-JP" sz="1200" b="1">
                <a:solidFill>
                  <a:schemeClr val="tx2">
                    <a:lumMod val="75000"/>
                  </a:schemeClr>
                </a:solidFill>
                <a:highlight>
                  <a:srgbClr val="FFFF00"/>
                </a:highlight>
                <a:latin typeface="Meiryo UI" panose="020B0604030504040204" pitchFamily="50" charset="-128"/>
                <a:ea typeface="Meiryo UI" panose="020B0604030504040204" pitchFamily="50" charset="-128"/>
              </a:rPr>
              <a:t>Threat</a:t>
            </a:r>
            <a:r>
              <a:rPr kumimoji="1" lang="ja-JP" altLang="en-US" sz="1200" b="1">
                <a:solidFill>
                  <a:schemeClr val="tx2">
                    <a:lumMod val="75000"/>
                  </a:schemeClr>
                </a:solidFill>
                <a:highlight>
                  <a:srgbClr val="FFFF00"/>
                </a:highlight>
                <a:latin typeface="Meiryo UI" panose="020B0604030504040204" pitchFamily="50" charset="-128"/>
                <a:ea typeface="Meiryo UI" panose="020B0604030504040204" pitchFamily="50" charset="-128"/>
              </a:rPr>
              <a:t>）</a:t>
            </a:r>
            <a:endParaRPr kumimoji="1" lang="en-US" altLang="ja-JP" sz="1200" b="1">
              <a:solidFill>
                <a:schemeClr val="tx2">
                  <a:lumMod val="75000"/>
                </a:schemeClr>
              </a:solidFill>
              <a:highlight>
                <a:srgbClr val="FFFF00"/>
              </a:highlight>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国内観光市場の縮小（人口減少）　</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コロナを経た観光ニーズの変化（新しい観光スタイル）</a:t>
            </a:r>
            <a:endParaRPr kumimoji="1"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観光事業者の経営体力（コロナの影響）</a:t>
            </a:r>
            <a:endParaRPr lang="en-US" altLang="ja-JP" sz="1200">
              <a:solidFill>
                <a:srgbClr val="FF0000"/>
              </a:solidFill>
              <a:latin typeface="Meiryo UI" panose="020B0604030504040204" pitchFamily="50" charset="-128"/>
              <a:ea typeface="Meiryo UI" panose="020B0604030504040204" pitchFamily="50" charset="-128"/>
            </a:endParaRPr>
          </a:p>
          <a:p>
            <a:pPr marL="628650" lvl="1" indent="-171450">
              <a:lnSpc>
                <a:spcPts val="1500"/>
              </a:lnSpc>
              <a:buFont typeface="Arial" panose="020B0604020202020204" pitchFamily="34" charset="0"/>
              <a:buChar char="•"/>
            </a:pPr>
            <a:r>
              <a:rPr kumimoji="1" lang="ja-JP" altLang="en-US" sz="1200">
                <a:solidFill>
                  <a:srgbClr val="FF0000"/>
                </a:solidFill>
                <a:latin typeface="Meiryo UI" panose="020B0604030504040204" pitchFamily="50" charset="-128"/>
                <a:ea typeface="Meiryo UI" panose="020B0604030504040204" pitchFamily="50" charset="-128"/>
              </a:rPr>
              <a:t>自然災害、気候変動、新たな感染症への対応</a:t>
            </a:r>
            <a:endParaRPr kumimoji="1" lang="en-US" altLang="ja-JP" sz="1200">
              <a:solidFill>
                <a:srgbClr val="FF0000"/>
              </a:solidFill>
              <a:latin typeface="Meiryo UI" panose="020B0604030504040204" pitchFamily="50" charset="-128"/>
              <a:ea typeface="Meiryo UI" panose="020B0604030504040204" pitchFamily="50" charset="-128"/>
            </a:endParaRPr>
          </a:p>
          <a:p>
            <a:pPr marL="171450" indent="-171450">
              <a:lnSpc>
                <a:spcPts val="1500"/>
              </a:lnSpc>
              <a:spcBef>
                <a:spcPts val="0"/>
              </a:spcBef>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国内他地域との競争（ＤＭＯによるマネジメント）</a:t>
            </a:r>
            <a:endParaRPr kumimoji="1" lang="ja-JP" altLang="en-US" sz="1200">
              <a:solidFill>
                <a:srgbClr val="FF0000"/>
              </a:solidFill>
              <a:latin typeface="Meiryo UI" panose="020B0604030504040204" pitchFamily="50" charset="-128"/>
              <a:ea typeface="Meiryo UI" panose="020B0604030504040204" pitchFamily="50" charset="-128"/>
            </a:endParaRPr>
          </a:p>
        </p:txBody>
      </p:sp>
      <p:sp>
        <p:nvSpPr>
          <p:cNvPr id="2" name="Rectangle 25">
            <a:extLst>
              <a:ext uri="{FF2B5EF4-FFF2-40B4-BE49-F238E27FC236}">
                <a16:creationId xmlns:a16="http://schemas.microsoft.com/office/drawing/2014/main" id="{FFCDC293-2BFD-479A-D61F-D5E8CF179F6A}"/>
              </a:ext>
            </a:extLst>
          </p:cNvPr>
          <p:cNvSpPr/>
          <p:nvPr/>
        </p:nvSpPr>
        <p:spPr>
          <a:xfrm>
            <a:off x="4906893" y="137523"/>
            <a:ext cx="4042991"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59CAE84F-0291-755A-CEBB-6EC0DAEFB27C}"/>
              </a:ext>
            </a:extLst>
          </p:cNvPr>
          <p:cNvSpPr txBox="1"/>
          <p:nvPr/>
        </p:nvSpPr>
        <p:spPr>
          <a:xfrm>
            <a:off x="369162" y="4905146"/>
            <a:ext cx="2115879" cy="646331"/>
          </a:xfrm>
          <a:prstGeom prst="rect">
            <a:avLst/>
          </a:prstGeom>
          <a:noFill/>
        </p:spPr>
        <p:txBody>
          <a:bodyPr wrap="square" lIns="91440" tIns="45720" rIns="91440" bIns="45720" rtlCol="0" anchor="t">
            <a:spAutoFit/>
          </a:bodyPr>
          <a:lstStyle/>
          <a:p>
            <a:r>
              <a:rPr lang="ja-JP" altLang="en-US" b="1" dirty="0">
                <a:latin typeface="Meiryo UI"/>
                <a:ea typeface="Meiryo UI"/>
              </a:rPr>
              <a:t>■方向性の整理</a:t>
            </a:r>
            <a:endParaRPr lang="en-US" altLang="ja-JP" b="1" dirty="0">
              <a:latin typeface="Meiryo UI"/>
              <a:ea typeface="Meiryo UI"/>
            </a:endParaRPr>
          </a:p>
          <a:p>
            <a:endParaRPr kumimoji="1" lang="ja-JP" altLang="en-US" b="1"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0198B8F1-81E6-0784-5FF2-2C1DE06986EC}"/>
              </a:ext>
            </a:extLst>
          </p:cNvPr>
          <p:cNvSpPr/>
          <p:nvPr/>
        </p:nvSpPr>
        <p:spPr>
          <a:xfrm>
            <a:off x="369162" y="558849"/>
            <a:ext cx="2949979" cy="347090"/>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SWOT</a:t>
            </a: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分析</a:t>
            </a:r>
          </a:p>
        </p:txBody>
      </p:sp>
      <p:sp>
        <p:nvSpPr>
          <p:cNvPr id="9" name="二等辺三角形 8">
            <a:extLst>
              <a:ext uri="{FF2B5EF4-FFF2-40B4-BE49-F238E27FC236}">
                <a16:creationId xmlns:a16="http://schemas.microsoft.com/office/drawing/2014/main" id="{6827119F-F307-3C36-C361-2D139F2FF3BF}"/>
              </a:ext>
            </a:extLst>
          </p:cNvPr>
          <p:cNvSpPr/>
          <p:nvPr/>
        </p:nvSpPr>
        <p:spPr>
          <a:xfrm rot="10800000">
            <a:off x="5038469" y="4846410"/>
            <a:ext cx="2501083" cy="531946"/>
          </a:xfrm>
          <a:prstGeom prst="triangle">
            <a:avLst/>
          </a:prstGeom>
          <a:solidFill>
            <a:srgbClr val="FFFFFF">
              <a:lumMod val="75000"/>
            </a:srgbClr>
          </a:solidFill>
          <a:ln w="28575">
            <a:noFill/>
          </a:ln>
        </p:spPr>
        <p:txBody>
          <a:bodyPr vertOverflow="overflow" horzOverflow="overflow" wrap="square" tIns="36000" bIns="36000" rtlCol="0" anchor="ctr">
            <a:no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200" b="0" i="0" u="none" strike="noStrike" kern="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メイリオ"/>
            </a:endParaRPr>
          </a:p>
        </p:txBody>
      </p:sp>
      <p:sp>
        <p:nvSpPr>
          <p:cNvPr id="10" name="正方形/長方形 24">
            <a:extLst>
              <a:ext uri="{FF2B5EF4-FFF2-40B4-BE49-F238E27FC236}">
                <a16:creationId xmlns:a16="http://schemas.microsoft.com/office/drawing/2014/main" id="{EB178CC5-6F77-2B8E-ACDB-887B84C1AE02}"/>
              </a:ext>
            </a:extLst>
          </p:cNvPr>
          <p:cNvSpPr/>
          <p:nvPr/>
        </p:nvSpPr>
        <p:spPr>
          <a:xfrm>
            <a:off x="1427102" y="5378357"/>
            <a:ext cx="9965539" cy="1184367"/>
          </a:xfrm>
          <a:prstGeom prst="rect">
            <a:avLst/>
          </a:prstGeom>
          <a:noFill/>
          <a:ln w="19050" cap="flat" cmpd="sng" algn="ctr">
            <a:solidFill>
              <a:srgbClr val="FFFFFF">
                <a:lumMod val="50000"/>
              </a:srgbClr>
            </a:solidFill>
            <a:prstDash val="solid"/>
          </a:ln>
          <a:effectLst/>
        </p:spPr>
        <p:txBody>
          <a:bodyPr lIns="36000" tIns="72000" rIns="36000" bIns="36000" rtlCol="0" anchor="t" anchorCtr="0"/>
          <a:lstStyle/>
          <a:p>
            <a:pPr marL="0" marR="0" lvl="0" indent="0" defTabSz="914400" eaLnBrk="1" fontAlgn="base" latinLnBrk="0" hangingPunct="1">
              <a:lnSpc>
                <a:spcPts val="1700"/>
              </a:lnSpc>
              <a:spcBef>
                <a:spcPts val="600"/>
              </a:spcBef>
              <a:spcAft>
                <a:spcPct val="0"/>
              </a:spcAft>
              <a:buClrTx/>
              <a:buSzTx/>
              <a:buFontTx/>
              <a:buNone/>
              <a:tabLst/>
              <a:defRPr/>
            </a:pPr>
            <a:r>
              <a:rPr kumimoji="0" lang="ja-JP" altLang="en-US" sz="1200" b="1" i="0" u="none" strike="noStrike" kern="0" cap="none" spc="0" normalizeH="0" baseline="0" noProof="0">
                <a:ln>
                  <a:noFill/>
                </a:ln>
                <a:solidFill>
                  <a:srgbClr val="000000">
                    <a:lumMod val="50000"/>
                  </a:srgbClr>
                </a:solidFill>
                <a:effectLst/>
                <a:uLnTx/>
                <a:uFillTx/>
                <a:latin typeface="Meiryo UI"/>
                <a:ea typeface="Meiryo UI"/>
              </a:rPr>
              <a:t>　</a:t>
            </a:r>
            <a:r>
              <a:rPr kumimoji="0" lang="ja-JP" altLang="en-US" sz="1400" i="0" u="none" strike="noStrike" kern="0" cap="none" spc="0" normalizeH="0" baseline="0" noProof="0">
                <a:ln>
                  <a:noFill/>
                </a:ln>
                <a:solidFill>
                  <a:srgbClr val="FF0000"/>
                </a:solidFill>
                <a:effectLst/>
                <a:uLnTx/>
                <a:uFillTx/>
                <a:latin typeface="Meiryo UI"/>
                <a:ea typeface="Meiryo UI"/>
              </a:rPr>
              <a:t>■観光の「質」の向上（消費単価増、域内調達率増）、観光客数の確保による観光</a:t>
            </a:r>
            <a:r>
              <a:rPr kumimoji="0" lang="en-US" altLang="ja-JP" sz="1400" i="0" u="none" strike="noStrike" kern="0" cap="none" spc="0" normalizeH="0" baseline="0" noProof="0">
                <a:ln>
                  <a:noFill/>
                </a:ln>
                <a:solidFill>
                  <a:srgbClr val="FF0000"/>
                </a:solidFill>
                <a:effectLst/>
                <a:uLnTx/>
                <a:uFillTx/>
                <a:latin typeface="Meiryo UI"/>
                <a:ea typeface="Meiryo UI"/>
              </a:rPr>
              <a:t>GDP</a:t>
            </a:r>
            <a:r>
              <a:rPr kumimoji="0" lang="ja-JP" altLang="en-US" sz="1400" i="0" u="none" strike="noStrike" kern="0" cap="none" spc="0" normalizeH="0" baseline="0" noProof="0">
                <a:ln>
                  <a:noFill/>
                </a:ln>
                <a:solidFill>
                  <a:srgbClr val="FF0000"/>
                </a:solidFill>
                <a:effectLst/>
                <a:uLnTx/>
                <a:uFillTx/>
                <a:latin typeface="Meiryo UI"/>
                <a:ea typeface="Meiryo UI"/>
              </a:rPr>
              <a:t>、経済波及効果の増大</a:t>
            </a:r>
            <a:endParaRPr lang="en-US" altLang="ja-JP" sz="1400" i="0" u="none" strike="noStrike" kern="0" cap="none" spc="0" normalizeH="0" baseline="0" noProof="0">
              <a:ln>
                <a:noFill/>
              </a:ln>
              <a:solidFill>
                <a:srgbClr val="FF0000"/>
              </a:solidFill>
              <a:effectLst/>
              <a:uLnTx/>
              <a:uFillTx/>
              <a:latin typeface="Meiryo UI"/>
              <a:ea typeface="Meiryo UI"/>
            </a:endParaRPr>
          </a:p>
          <a:p>
            <a:pPr marL="0" marR="0" lvl="0" indent="0" defTabSz="914400" eaLnBrk="1" fontAlgn="base" latinLnBrk="0" hangingPunct="1">
              <a:lnSpc>
                <a:spcPts val="1700"/>
              </a:lnSpc>
              <a:spcBef>
                <a:spcPts val="600"/>
              </a:spcBef>
              <a:spcAft>
                <a:spcPct val="0"/>
              </a:spcAft>
              <a:buClrTx/>
              <a:buSzTx/>
              <a:buFontTx/>
              <a:buNone/>
              <a:tabLst/>
              <a:defRPr/>
            </a:pPr>
            <a:r>
              <a:rPr kumimoji="0" lang="ja-JP" altLang="en-US" sz="1400" i="0" u="none" strike="noStrike" kern="0" cap="none" spc="0" normalizeH="0" baseline="0" noProof="0">
                <a:ln>
                  <a:noFill/>
                </a:ln>
                <a:solidFill>
                  <a:srgbClr val="FF0000"/>
                </a:solidFill>
                <a:effectLst/>
                <a:uLnTx/>
                <a:uFillTx/>
                <a:latin typeface="Meiryo UI"/>
                <a:ea typeface="Meiryo UI"/>
              </a:rPr>
              <a:t>　■観光客の満足度向上による更なる誘客（口コミ）、リピーター確保</a:t>
            </a:r>
            <a:endParaRPr lang="en-US" altLang="ja-JP" sz="1400" i="0" u="none" strike="noStrike" kern="0" cap="none" spc="0" normalizeH="0" baseline="0" noProof="0">
              <a:ln>
                <a:noFill/>
              </a:ln>
              <a:solidFill>
                <a:srgbClr val="FF0000"/>
              </a:solidFill>
              <a:effectLst/>
              <a:uLnTx/>
              <a:uFillTx/>
              <a:latin typeface="Meiryo UI"/>
              <a:ea typeface="Meiryo UI"/>
            </a:endParaRPr>
          </a:p>
          <a:p>
            <a:pPr marL="0" marR="0" lvl="0" indent="0" defTabSz="914400" eaLnBrk="1" fontAlgn="base" latinLnBrk="0" hangingPunct="1">
              <a:lnSpc>
                <a:spcPts val="1700"/>
              </a:lnSpc>
              <a:spcBef>
                <a:spcPts val="600"/>
              </a:spcBef>
              <a:spcAft>
                <a:spcPct val="0"/>
              </a:spcAft>
              <a:buClrTx/>
              <a:buSzTx/>
              <a:buFontTx/>
              <a:buNone/>
              <a:tabLst/>
              <a:defRPr/>
            </a:pPr>
            <a:r>
              <a:rPr kumimoji="0" lang="ja-JP" altLang="en-US" sz="1400" i="0" u="none" strike="noStrike" kern="0" cap="none" spc="0" normalizeH="0" baseline="0" noProof="0">
                <a:ln>
                  <a:noFill/>
                </a:ln>
                <a:solidFill>
                  <a:srgbClr val="FF0000"/>
                </a:solidFill>
                <a:effectLst/>
                <a:uLnTx/>
                <a:uFillTx/>
                <a:latin typeface="Meiryo UI"/>
                <a:ea typeface="Meiryo UI"/>
              </a:rPr>
              <a:t>　■持続可能な観光地域づくりの推進</a:t>
            </a:r>
            <a:endParaRPr lang="en-US" altLang="ja-JP" sz="1200" i="0" u="none" strike="noStrike" kern="0" cap="none" spc="0" normalizeH="0" baseline="0" noProof="0">
              <a:ln>
                <a:noFill/>
              </a:ln>
              <a:solidFill>
                <a:srgbClr val="000000">
                  <a:lumMod val="50000"/>
                </a:srgbClr>
              </a:solidFill>
              <a:effectLst/>
              <a:uLnTx/>
              <a:uFillTx/>
              <a:latin typeface="Meiryo UI"/>
              <a:ea typeface="Meiryo UI"/>
            </a:endParaRPr>
          </a:p>
        </p:txBody>
      </p:sp>
      <p:sp>
        <p:nvSpPr>
          <p:cNvPr id="5" name="スライド番号プレースホルダー 4">
            <a:extLst>
              <a:ext uri="{FF2B5EF4-FFF2-40B4-BE49-F238E27FC236}">
                <a16:creationId xmlns:a16="http://schemas.microsoft.com/office/drawing/2014/main" id="{F2E322A0-8902-6866-4A61-7F7DC66EF07E}"/>
              </a:ext>
            </a:extLst>
          </p:cNvPr>
          <p:cNvSpPr>
            <a:spLocks noGrp="1"/>
          </p:cNvSpPr>
          <p:nvPr>
            <p:ph type="sldNum" sz="quarter" idx="12"/>
          </p:nvPr>
        </p:nvSpPr>
        <p:spPr/>
        <p:txBody>
          <a:bodyPr/>
          <a:lstStyle/>
          <a:p>
            <a:fld id="{1B417C47-8415-4130-8DB2-9E7F47CC5EE9}" type="slidenum">
              <a:rPr kumimoji="1" lang="ja-JP" altLang="en-US" smtClean="0"/>
              <a:t>3</a:t>
            </a:fld>
            <a:endParaRPr kumimoji="1" lang="ja-JP" altLang="en-US"/>
          </a:p>
        </p:txBody>
      </p:sp>
    </p:spTree>
    <p:extLst>
      <p:ext uri="{BB962C8B-B14F-4D97-AF65-F5344CB8AC3E}">
        <p14:creationId xmlns:p14="http://schemas.microsoft.com/office/powerpoint/2010/main" val="3441558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4">
            <a:extLst>
              <a:ext uri="{FF2B5EF4-FFF2-40B4-BE49-F238E27FC236}">
                <a16:creationId xmlns:a16="http://schemas.microsoft.com/office/drawing/2014/main" id="{B0A19F2B-D536-EC17-89C6-C16019C9729E}"/>
              </a:ext>
            </a:extLst>
          </p:cNvPr>
          <p:cNvSpPr>
            <a:spLocks noGrp="1"/>
          </p:cNvSpPr>
          <p:nvPr>
            <p:ph type="title"/>
          </p:nvPr>
        </p:nvSpPr>
        <p:spPr>
          <a:xfrm>
            <a:off x="145122" y="157225"/>
            <a:ext cx="3416541" cy="690579"/>
          </a:xfrm>
        </p:spPr>
        <p:txBody>
          <a:bodyPr>
            <a:normAutofit/>
          </a:bodyPr>
          <a:lstStyle/>
          <a:p>
            <a:r>
              <a:rPr lang="en-US" altLang="ja-JP" sz="2400"/>
              <a:t>【R7</a:t>
            </a:r>
            <a:r>
              <a:rPr lang="ja-JP" altLang="en-US" sz="2400"/>
              <a:t>年度事業計画</a:t>
            </a:r>
            <a:r>
              <a:rPr lang="en-US" altLang="ja-JP" sz="2400"/>
              <a:t>】</a:t>
            </a:r>
            <a:endParaRPr lang="ja-JP" altLang="en-US" sz="2400"/>
          </a:p>
        </p:txBody>
      </p:sp>
      <p:sp>
        <p:nvSpPr>
          <p:cNvPr id="5" name="正方形/長方形 4">
            <a:extLst>
              <a:ext uri="{FF2B5EF4-FFF2-40B4-BE49-F238E27FC236}">
                <a16:creationId xmlns:a16="http://schemas.microsoft.com/office/drawing/2014/main" id="{92180DC8-FD1F-858F-8018-B0DFB0CD1EE9}"/>
              </a:ext>
            </a:extLst>
          </p:cNvPr>
          <p:cNvSpPr/>
          <p:nvPr/>
        </p:nvSpPr>
        <p:spPr>
          <a:xfrm>
            <a:off x="222541" y="1379473"/>
            <a:ext cx="2949979" cy="304770"/>
          </a:xfrm>
          <a:prstGeom prst="rect">
            <a:avLst/>
          </a:prstGeom>
          <a:solidFill>
            <a:schemeClr val="tx2">
              <a:lumMod val="90000"/>
              <a:lumOff val="10000"/>
            </a:schemeClr>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地域の現状</a:t>
            </a:r>
          </a:p>
        </p:txBody>
      </p:sp>
      <p:sp>
        <p:nvSpPr>
          <p:cNvPr id="6" name="正方形/長方形 5">
            <a:extLst>
              <a:ext uri="{FF2B5EF4-FFF2-40B4-BE49-F238E27FC236}">
                <a16:creationId xmlns:a16="http://schemas.microsoft.com/office/drawing/2014/main" id="{0A5F9322-626D-0CA4-E1C1-81EE3E31595E}"/>
              </a:ext>
            </a:extLst>
          </p:cNvPr>
          <p:cNvSpPr/>
          <p:nvPr/>
        </p:nvSpPr>
        <p:spPr>
          <a:xfrm>
            <a:off x="3616738" y="1379473"/>
            <a:ext cx="3165470" cy="304770"/>
          </a:xfrm>
          <a:prstGeom prst="rect">
            <a:avLst/>
          </a:prstGeom>
          <a:solidFill>
            <a:srgbClr val="1F497D"/>
          </a:solidFill>
          <a:ln w="25400"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解消すべき重要な課題</a:t>
            </a:r>
          </a:p>
        </p:txBody>
      </p:sp>
      <p:sp>
        <p:nvSpPr>
          <p:cNvPr id="7" name="正方形/長方形 6">
            <a:extLst>
              <a:ext uri="{FF2B5EF4-FFF2-40B4-BE49-F238E27FC236}">
                <a16:creationId xmlns:a16="http://schemas.microsoft.com/office/drawing/2014/main" id="{870A37AF-E78D-E38E-3F7C-3AD7C4736B3C}"/>
              </a:ext>
            </a:extLst>
          </p:cNvPr>
          <p:cNvSpPr/>
          <p:nvPr/>
        </p:nvSpPr>
        <p:spPr>
          <a:xfrm>
            <a:off x="7131778" y="1408874"/>
            <a:ext cx="4791638" cy="282051"/>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sz="1600" b="1">
                <a:solidFill>
                  <a:prstClr val="white"/>
                </a:solidFill>
                <a:latin typeface="Meiryo UI" panose="020B0604030504040204" pitchFamily="50" charset="-128"/>
                <a:ea typeface="Meiryo UI" panose="020B0604030504040204" pitchFamily="50" charset="-128"/>
              </a:rPr>
              <a:t>「稼ぐ観光」実現のためのテーマ（要素）</a:t>
            </a:r>
          </a:p>
        </p:txBody>
      </p:sp>
      <p:sp>
        <p:nvSpPr>
          <p:cNvPr id="9" name="テキスト ボックス 8">
            <a:extLst>
              <a:ext uri="{FF2B5EF4-FFF2-40B4-BE49-F238E27FC236}">
                <a16:creationId xmlns:a16="http://schemas.microsoft.com/office/drawing/2014/main" id="{09FDB1EA-FC45-6955-4609-E3E0DBC61997}"/>
              </a:ext>
            </a:extLst>
          </p:cNvPr>
          <p:cNvSpPr txBox="1"/>
          <p:nvPr/>
        </p:nvSpPr>
        <p:spPr>
          <a:xfrm>
            <a:off x="3586990" y="1729730"/>
            <a:ext cx="3195219" cy="4206548"/>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観光資源の認知獲得ができていない</a:t>
            </a:r>
            <a:br>
              <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b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〇</a:t>
            </a: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市町村内の観光資源のうち、観光入込客数が多い〇〇市・〇〇市・〇〇市以外の市町村にある魅力的な観光資源があまり認知されていない</a:t>
            </a:r>
            <a:endPar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endPar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endParaRPr>
          </a:p>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二次交通など、利便性の低さ</a:t>
            </a:r>
            <a:br>
              <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b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拠点となる駅やバスターミナルからの二次交通等が脆弱である。また、二次交通に係る情報発信不足等により、魅力ある観光地への訪問機会の喪失につながっているため、二次交通の情報発信の仕組みづくりが必要とされている</a:t>
            </a:r>
            <a:endPar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endPar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a:p>
            <a:pPr marL="228600" marR="0" lvl="0" indent="-228600" defTabSz="457200" eaLnBrk="1" fontAlgn="auto" latinLnBrk="0" hangingPunct="1">
              <a:lnSpc>
                <a:spcPct val="100000"/>
              </a:lnSpc>
              <a:spcBef>
                <a:spcPts val="0"/>
              </a:spcBef>
              <a:spcAft>
                <a:spcPts val="0"/>
              </a:spcAft>
              <a:buClrTx/>
              <a:buSzTx/>
              <a:buFont typeface="+mj-ea"/>
              <a:buAutoNum type="circleNumDbPlain"/>
              <a:tabLst/>
              <a:defRPr/>
            </a:pP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観光地域マーケティングの推進体制が整備できていない</a:t>
            </a:r>
            <a:br>
              <a:rPr kumimoji="0" lang="en-US" altLang="ja-JP"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br>
            <a:r>
              <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rPr>
              <a:t>①・②の改善に向けて、認知促進のための情報発信等、マーケティングの強化や、二次交通の利便性見直しに向けて必要となる有効なデータが取得できておらず、活用する体制も整っていない</a:t>
            </a:r>
          </a:p>
        </p:txBody>
      </p:sp>
      <p:sp>
        <p:nvSpPr>
          <p:cNvPr id="10" name="テキスト ボックス 9">
            <a:extLst>
              <a:ext uri="{FF2B5EF4-FFF2-40B4-BE49-F238E27FC236}">
                <a16:creationId xmlns:a16="http://schemas.microsoft.com/office/drawing/2014/main" id="{94459BF8-683B-7C07-5A3E-710E27FB4F33}"/>
              </a:ext>
            </a:extLst>
          </p:cNvPr>
          <p:cNvSpPr txBox="1"/>
          <p:nvPr/>
        </p:nvSpPr>
        <p:spPr>
          <a:xfrm>
            <a:off x="339259" y="1936036"/>
            <a:ext cx="27720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kumimoji="1" lang="en-US" altLang="ja-JP"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rPr>
            </a:br>
            <a:endParaRPr kumimoji="1" lang="en-US" altLang="ja-JP"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a:endParaRPr>
          </a:p>
        </p:txBody>
      </p:sp>
      <p:sp>
        <p:nvSpPr>
          <p:cNvPr id="11" name="テキスト ボックス 10">
            <a:extLst>
              <a:ext uri="{FF2B5EF4-FFF2-40B4-BE49-F238E27FC236}">
                <a16:creationId xmlns:a16="http://schemas.microsoft.com/office/drawing/2014/main" id="{14B73337-B138-B590-8D3E-17D5E761F923}"/>
              </a:ext>
            </a:extLst>
          </p:cNvPr>
          <p:cNvSpPr txBox="1"/>
          <p:nvPr/>
        </p:nvSpPr>
        <p:spPr>
          <a:xfrm>
            <a:off x="130791" y="1773720"/>
            <a:ext cx="3093165" cy="4162558"/>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r>
              <a:rPr kumimoji="1" lang="ja-JP" altLang="en-US" sz="120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〇〇連携中枢都市圏は構成市町村間</a:t>
            </a:r>
            <a:r>
              <a:rPr kumimoji="1" lang="ja-JP" altLang="en-US" sz="120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で、観光入込客数に偏りがある。地域間偏差をなくすため、地域マーケティングを推進していきたいが、</a:t>
            </a:r>
            <a:r>
              <a:rPr kumimoji="1" lang="ja-JP" altLang="en-US" sz="120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機構自体が２０１９年に発足・始動してまだ間もない機関であることや、〇〇の市町村は、北海道の３つの総合出先機関（〇〇、〇〇、〇〇）に跨っていることから、圏域の来訪者に関するデータの蓄積・共有等が出来ていない</a:t>
            </a:r>
            <a:r>
              <a:rPr kumimoji="1" lang="ja-JP" altLang="en-US" sz="120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a:rPr>
              <a:t>。</a:t>
            </a:r>
            <a:endPar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F3841A8F-0096-0987-D36B-D579434F5DF6}"/>
              </a:ext>
            </a:extLst>
          </p:cNvPr>
          <p:cNvSpPr txBox="1"/>
          <p:nvPr/>
        </p:nvSpPr>
        <p:spPr>
          <a:xfrm>
            <a:off x="7114754" y="1768751"/>
            <a:ext cx="4882801" cy="1398843"/>
          </a:xfrm>
          <a:prstGeom prst="rect">
            <a:avLst/>
          </a:prstGeom>
          <a:noFill/>
          <a:ln>
            <a:solidFill>
              <a:schemeClr val="bg1">
                <a:lumMod val="50000"/>
              </a:schemeClr>
            </a:solidFill>
          </a:ln>
        </p:spPr>
        <p:txBody>
          <a:bodyPr wrap="square" lIns="36000" tIns="36000" rIns="36000" bIns="36000" rtlCol="0" anchor="t">
            <a:noAutofit/>
          </a:bodyPr>
          <a:lstStyle/>
          <a:p>
            <a:pPr algn="l"/>
            <a:r>
              <a:rPr lang="ja-JP" altLang="en-US" sz="1200">
                <a:solidFill>
                  <a:srgbClr val="FF0000"/>
                </a:solidFill>
                <a:latin typeface="Meiryo UI" panose="020B0604030504040204" pitchFamily="50" charset="-128"/>
                <a:ea typeface="Meiryo UI" panose="020B0604030504040204" pitchFamily="50" charset="-128"/>
                <a:cs typeface="メイリオ"/>
              </a:rPr>
              <a:t>①周遊を促す仕組みを強化し、計画の対象となる〇市町村のうち、〇〇市・〇〇市・〇〇市以外の市町村にも観光客が訪れるよう、対象エリア内の周遊が促進されることで地域としての観光消費額の引上げ（</a:t>
            </a:r>
            <a:r>
              <a:rPr lang="en-US" altLang="ja-JP" sz="1200">
                <a:solidFill>
                  <a:srgbClr val="FF0000"/>
                </a:solidFill>
                <a:latin typeface="Meiryo UI" panose="020B0604030504040204" pitchFamily="50" charset="-128"/>
                <a:ea typeface="Meiryo UI" panose="020B0604030504040204" pitchFamily="50" charset="-128"/>
                <a:cs typeface="メイリオ"/>
              </a:rPr>
              <a:t>=KGI</a:t>
            </a:r>
            <a:r>
              <a:rPr lang="ja-JP" altLang="en-US" sz="1200">
                <a:solidFill>
                  <a:srgbClr val="FF0000"/>
                </a:solidFill>
                <a:latin typeface="Meiryo UI" panose="020B0604030504040204" pitchFamily="50" charset="-128"/>
                <a:ea typeface="Meiryo UI" panose="020B0604030504040204" pitchFamily="50" charset="-128"/>
                <a:cs typeface="メイリオ"/>
              </a:rPr>
              <a:t>）を図る。</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pPr algn="l"/>
            <a:r>
              <a:rPr lang="ja-JP" altLang="en-US" sz="1200">
                <a:solidFill>
                  <a:srgbClr val="FF0000"/>
                </a:solidFill>
                <a:latin typeface="Meiryo UI" panose="020B0604030504040204" pitchFamily="50" charset="-128"/>
                <a:ea typeface="Meiryo UI" panose="020B0604030504040204" pitchFamily="50" charset="-128"/>
                <a:cs typeface="メイリオ"/>
              </a:rPr>
              <a:t>②活用できるデータの種類や分析・活用体制を強化し、取得・分析した結果に基づきデータマーケティング等を推進し更に地域の活性化を図っていく。</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pPr algn="l"/>
            <a:r>
              <a:rPr lang="ja-JP" altLang="en-US" sz="1200">
                <a:solidFill>
                  <a:srgbClr val="FF0000"/>
                </a:solidFill>
                <a:latin typeface="Meiryo UI" panose="020B0604030504040204" pitchFamily="50" charset="-128"/>
                <a:ea typeface="Meiryo UI" panose="020B0604030504040204" pitchFamily="50" charset="-128"/>
                <a:cs typeface="メイリオ"/>
              </a:rPr>
              <a:t>③最終的に、今回の取組みを、北海道モデルとして同様の課題（周遊が進まない）を抱える、道内他地域にも横展開を図っていきたい。</a:t>
            </a:r>
            <a:endParaRPr lang="en-US" altLang="ja-JP" sz="1200" b="1">
              <a:solidFill>
                <a:sysClr val="windowText" lastClr="000000"/>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EE59971D-DF12-8FE3-E965-6686D88E0506}"/>
              </a:ext>
            </a:extLst>
          </p:cNvPr>
          <p:cNvSpPr/>
          <p:nvPr/>
        </p:nvSpPr>
        <p:spPr>
          <a:xfrm>
            <a:off x="7080114" y="3594138"/>
            <a:ext cx="4711543" cy="304770"/>
          </a:xfrm>
          <a:prstGeom prst="rect">
            <a:avLst/>
          </a:prstGeom>
          <a:solidFill>
            <a:srgbClr val="1F4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sz="1600" b="1">
                <a:solidFill>
                  <a:prstClr val="white"/>
                </a:solidFill>
                <a:latin typeface="Meiryo UI" panose="020B0604030504040204" pitchFamily="50" charset="-128"/>
                <a:ea typeface="Meiryo UI" panose="020B0604030504040204" pitchFamily="50" charset="-128"/>
              </a:rPr>
              <a:t>期待される効果（定性）</a:t>
            </a:r>
          </a:p>
        </p:txBody>
      </p:sp>
      <p:sp>
        <p:nvSpPr>
          <p:cNvPr id="14" name="二等辺三角形 13">
            <a:extLst>
              <a:ext uri="{FF2B5EF4-FFF2-40B4-BE49-F238E27FC236}">
                <a16:creationId xmlns:a16="http://schemas.microsoft.com/office/drawing/2014/main" id="{6E37BA82-45AF-6A7B-658D-95FC72661C6B}"/>
              </a:ext>
            </a:extLst>
          </p:cNvPr>
          <p:cNvSpPr/>
          <p:nvPr/>
        </p:nvSpPr>
        <p:spPr>
          <a:xfrm rot="16200000" flipH="1" flipV="1">
            <a:off x="2962021" y="3448537"/>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5" name="二等辺三角形 14">
            <a:extLst>
              <a:ext uri="{FF2B5EF4-FFF2-40B4-BE49-F238E27FC236}">
                <a16:creationId xmlns:a16="http://schemas.microsoft.com/office/drawing/2014/main" id="{B08BCF3D-AF4F-1C2F-9007-FAC24B4046D5}"/>
              </a:ext>
            </a:extLst>
          </p:cNvPr>
          <p:cNvSpPr/>
          <p:nvPr/>
        </p:nvSpPr>
        <p:spPr>
          <a:xfrm flipH="1" flipV="1">
            <a:off x="8971175" y="3225950"/>
            <a:ext cx="917104" cy="339010"/>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6" name="二等辺三角形 15">
            <a:extLst>
              <a:ext uri="{FF2B5EF4-FFF2-40B4-BE49-F238E27FC236}">
                <a16:creationId xmlns:a16="http://schemas.microsoft.com/office/drawing/2014/main" id="{707A816F-8F0D-F3EE-11B8-D68D74F762E7}"/>
              </a:ext>
            </a:extLst>
          </p:cNvPr>
          <p:cNvSpPr/>
          <p:nvPr/>
        </p:nvSpPr>
        <p:spPr>
          <a:xfrm rot="16200000" flipH="1" flipV="1">
            <a:off x="6556306" y="2453936"/>
            <a:ext cx="807688" cy="35588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7" name="テキスト ボックス 16">
            <a:extLst>
              <a:ext uri="{FF2B5EF4-FFF2-40B4-BE49-F238E27FC236}">
                <a16:creationId xmlns:a16="http://schemas.microsoft.com/office/drawing/2014/main" id="{1F46DCA9-437A-DCF8-6FB5-7EC63EEA84AC}"/>
              </a:ext>
            </a:extLst>
          </p:cNvPr>
          <p:cNvSpPr txBox="1"/>
          <p:nvPr/>
        </p:nvSpPr>
        <p:spPr>
          <a:xfrm>
            <a:off x="7041545" y="3957264"/>
            <a:ext cx="460800" cy="787460"/>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ja-JP" altLang="en-US">
                <a:solidFill>
                  <a:schemeClr val="tx1"/>
                </a:solidFill>
              </a:rPr>
              <a:t>対</a:t>
            </a:r>
            <a:br>
              <a:rPr lang="en-US" altLang="ja-JP">
                <a:solidFill>
                  <a:schemeClr val="tx1"/>
                </a:solidFill>
              </a:rPr>
            </a:br>
            <a:r>
              <a:rPr lang="ja-JP" altLang="en-US">
                <a:solidFill>
                  <a:schemeClr val="tx1"/>
                </a:solidFill>
              </a:rPr>
              <a:t>顧客</a:t>
            </a:r>
            <a:endParaRPr lang="en-US" altLang="ja-JP">
              <a:solidFill>
                <a:schemeClr val="tx1"/>
              </a:solidFill>
            </a:endParaRPr>
          </a:p>
        </p:txBody>
      </p:sp>
      <p:sp>
        <p:nvSpPr>
          <p:cNvPr id="18" name="テキスト ボックス 17">
            <a:extLst>
              <a:ext uri="{FF2B5EF4-FFF2-40B4-BE49-F238E27FC236}">
                <a16:creationId xmlns:a16="http://schemas.microsoft.com/office/drawing/2014/main" id="{2AF64800-A772-89BA-7A3F-A7E2EE76D357}"/>
              </a:ext>
            </a:extLst>
          </p:cNvPr>
          <p:cNvSpPr txBox="1"/>
          <p:nvPr/>
        </p:nvSpPr>
        <p:spPr>
          <a:xfrm>
            <a:off x="7041545" y="4909277"/>
            <a:ext cx="460800" cy="1300137"/>
          </a:xfrm>
          <a:prstGeom prst="rect">
            <a:avLst/>
          </a:prstGeom>
          <a:solidFill>
            <a:schemeClr val="bg1">
              <a:lumMod val="9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defPPr>
              <a:defRPr lang="ja-JP"/>
            </a:defPPr>
            <a:lvl1pPr algn="ctr">
              <a:spcBef>
                <a:spcPts val="600"/>
              </a:spcBef>
              <a:buClr>
                <a:schemeClr val="accent1"/>
              </a:buClr>
              <a:defRPr sz="1100" b="1" spc="20">
                <a:solidFill>
                  <a:schemeClr val="tx2"/>
                </a:solidFill>
                <a:latin typeface="Meiryo UI" panose="020B0604030504040204" pitchFamily="50" charset="-128"/>
                <a:ea typeface="Meiryo UI" panose="020B0604030504040204" pitchFamily="50" charset="-128"/>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a:spcBef>
                <a:spcPts val="0"/>
              </a:spcBef>
            </a:pPr>
            <a:r>
              <a:rPr lang="ja-JP" altLang="en-US">
                <a:solidFill>
                  <a:schemeClr val="tx1"/>
                </a:solidFill>
              </a:rPr>
              <a:t>自治体</a:t>
            </a:r>
            <a:endParaRPr lang="en-US" altLang="ja-JP">
              <a:solidFill>
                <a:schemeClr val="tx1"/>
              </a:solidFill>
            </a:endParaRPr>
          </a:p>
          <a:p>
            <a:pPr>
              <a:spcBef>
                <a:spcPts val="0"/>
              </a:spcBef>
            </a:pPr>
            <a:r>
              <a:rPr lang="ja-JP" altLang="en-US">
                <a:solidFill>
                  <a:schemeClr val="tx1"/>
                </a:solidFill>
              </a:rPr>
              <a:t>＆</a:t>
            </a:r>
            <a:br>
              <a:rPr lang="en-US" altLang="ja-JP">
                <a:solidFill>
                  <a:schemeClr val="tx1"/>
                </a:solidFill>
              </a:rPr>
            </a:br>
            <a:r>
              <a:rPr lang="ja-JP" altLang="en-US">
                <a:solidFill>
                  <a:schemeClr val="tx1"/>
                </a:solidFill>
              </a:rPr>
              <a:t>事業者</a:t>
            </a:r>
            <a:endParaRPr lang="en-US" altLang="ja-JP">
              <a:solidFill>
                <a:schemeClr val="tx1"/>
              </a:solidFill>
            </a:endParaRPr>
          </a:p>
        </p:txBody>
      </p:sp>
      <p:sp>
        <p:nvSpPr>
          <p:cNvPr id="19" name="テキスト ボックス 18">
            <a:extLst>
              <a:ext uri="{FF2B5EF4-FFF2-40B4-BE49-F238E27FC236}">
                <a16:creationId xmlns:a16="http://schemas.microsoft.com/office/drawing/2014/main" id="{9B3E207A-62FD-49F9-978C-9A7A65714880}"/>
              </a:ext>
            </a:extLst>
          </p:cNvPr>
          <p:cNvSpPr txBox="1"/>
          <p:nvPr/>
        </p:nvSpPr>
        <p:spPr>
          <a:xfrm>
            <a:off x="7628251" y="3957264"/>
            <a:ext cx="4135343" cy="636969"/>
          </a:xfrm>
          <a:prstGeom prst="rect">
            <a:avLst/>
          </a:prstGeom>
          <a:noFill/>
          <a:ln>
            <a:solidFill>
              <a:schemeClr val="bg1">
                <a:lumMod val="50000"/>
              </a:schemeClr>
            </a:solidFill>
          </a:ln>
        </p:spPr>
        <p:txBody>
          <a:bodyPr wrap="square" lIns="36000" tIns="36000" rIns="36000" bIns="36000" rtlCol="0" anchor="ctr">
            <a:noAutofit/>
          </a:bodyPr>
          <a:lstStyle/>
          <a:p>
            <a:pPr marL="171450" indent="-171450" defTabSz="457200" fontAlgn="auto">
              <a:spcBef>
                <a:spcPts val="0"/>
              </a:spcBef>
              <a:spcAft>
                <a:spcPts val="0"/>
              </a:spcAft>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圏域内の施設情報がタイムリーに得られる</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defTabSz="457200" fontAlgn="auto">
              <a:spcBef>
                <a:spcPts val="0"/>
              </a:spcBef>
              <a:spcAft>
                <a:spcPts val="0"/>
              </a:spcAft>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周遊・消費に応じてインセンティブが得られる</a:t>
            </a:r>
            <a:endParaRPr lang="en-US" altLang="ja-JP" sz="1200">
              <a:solidFill>
                <a:srgbClr val="FF0000"/>
              </a:solidFill>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1627CD87-627B-70AA-BF7B-72EF457F94E9}"/>
              </a:ext>
            </a:extLst>
          </p:cNvPr>
          <p:cNvSpPr txBox="1"/>
          <p:nvPr/>
        </p:nvSpPr>
        <p:spPr>
          <a:xfrm>
            <a:off x="7628251" y="4669479"/>
            <a:ext cx="4135343" cy="1943141"/>
          </a:xfrm>
          <a:prstGeom prst="rect">
            <a:avLst/>
          </a:prstGeom>
          <a:noFill/>
          <a:ln>
            <a:solidFill>
              <a:schemeClr val="bg1">
                <a:lumMod val="50000"/>
              </a:schemeClr>
            </a:solidFill>
          </a:ln>
        </p:spPr>
        <p:txBody>
          <a:bodyPr wrap="square" lIns="36000" tIns="36000" rIns="36000" bIns="36000" rtlCol="0" anchor="ctr">
            <a:noAutofit/>
          </a:bodyPr>
          <a:lstStyle/>
          <a:p>
            <a:pPr marL="171450" indent="-171450" defTabSz="457200" fontAlgn="auto">
              <a:spcBef>
                <a:spcPts val="0"/>
              </a:spcBef>
              <a:spcAft>
                <a:spcPts val="0"/>
              </a:spcAft>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訪問客の宿泊・回遊・消費のデータを顧客</a:t>
            </a:r>
            <a:r>
              <a:rPr lang="en-US" altLang="ja-JP" sz="1200">
                <a:solidFill>
                  <a:srgbClr val="FF0000"/>
                </a:solidFill>
                <a:latin typeface="Meiryo UI" panose="020B0604030504040204" pitchFamily="50" charset="-128"/>
                <a:ea typeface="Meiryo UI" panose="020B0604030504040204" pitchFamily="50" charset="-128"/>
              </a:rPr>
              <a:t>ID</a:t>
            </a:r>
            <a:r>
              <a:rPr lang="ja-JP" altLang="en-US" sz="1200">
                <a:solidFill>
                  <a:srgbClr val="FF0000"/>
                </a:solidFill>
                <a:latin typeface="Meiryo UI" panose="020B0604030504040204" pitchFamily="50" charset="-128"/>
                <a:ea typeface="Meiryo UI" panose="020B0604030504040204" pitchFamily="50" charset="-128"/>
              </a:rPr>
              <a:t>ごとに把握し、データとして蓄積、分析することで、効率的な集客・マーケティングや、より顧客のニーズに沿った情報提供を行うことで、</a:t>
            </a:r>
            <a:r>
              <a:rPr lang="ja-JP" altLang="en-US" sz="1200" u="sng">
                <a:solidFill>
                  <a:srgbClr val="FF0000"/>
                </a:solidFill>
                <a:latin typeface="Meiryo UI" panose="020B0604030504040204" pitchFamily="50" charset="-128"/>
                <a:ea typeface="Meiryo UI" panose="020B0604030504040204" pitchFamily="50" charset="-128"/>
              </a:rPr>
              <a:t>顧客満足度向上、集客コストの低減</a:t>
            </a:r>
            <a:r>
              <a:rPr lang="ja-JP" altLang="en-US" sz="1200">
                <a:solidFill>
                  <a:srgbClr val="FF0000"/>
                </a:solidFill>
                <a:latin typeface="Meiryo UI" panose="020B0604030504040204" pitchFamily="50" charset="-128"/>
                <a:ea typeface="Meiryo UI" panose="020B0604030504040204" pitchFamily="50" charset="-128"/>
              </a:rPr>
              <a:t>を実現できる。</a:t>
            </a:r>
            <a:endParaRPr lang="en-US" altLang="ja-JP" sz="1200">
              <a:solidFill>
                <a:srgbClr val="FF0000"/>
              </a:solidFill>
              <a:latin typeface="Meiryo UI" panose="020B0604030504040204" pitchFamily="50" charset="-128"/>
              <a:ea typeface="Meiryo UI" panose="020B0604030504040204" pitchFamily="50" charset="-128"/>
            </a:endParaRPr>
          </a:p>
          <a:p>
            <a:pPr marL="171450" indent="-171450" defTabSz="457200" fontAlgn="auto">
              <a:spcBef>
                <a:spcPts val="0"/>
              </a:spcBef>
              <a:spcAft>
                <a:spcPts val="0"/>
              </a:spcAft>
              <a:buFont typeface="Arial" panose="020B0604020202020204" pitchFamily="34" charset="0"/>
              <a:buChar char="•"/>
            </a:pPr>
            <a:r>
              <a:rPr lang="ja-JP" altLang="en-US" sz="1200">
                <a:solidFill>
                  <a:srgbClr val="FF0000"/>
                </a:solidFill>
                <a:latin typeface="Meiryo UI" panose="020B0604030504040204" pitchFamily="50" charset="-128"/>
                <a:ea typeface="Meiryo UI" panose="020B0604030504040204" pitchFamily="50" charset="-128"/>
              </a:rPr>
              <a:t>自治体や事業者が圏域内全体のデータを把握することで、自地域及び広域の打ち手（二次交通の見直し、体験プロダクト造成、プロモーション等）の精度を向上させるほか、データに基づき効率的な意思決定プロセスを実現する。（観光地のデータドリブン経営の実践）</a:t>
            </a:r>
            <a:endParaRPr lang="en-US" altLang="ja-JP" sz="1200">
              <a:solidFill>
                <a:srgbClr val="FF0000"/>
              </a:solidFill>
              <a:latin typeface="Meiryo UI" panose="020B0604030504040204" pitchFamily="50" charset="-128"/>
              <a:ea typeface="Meiryo UI" panose="020B0604030504040204" pitchFamily="50" charset="-128"/>
            </a:endParaRPr>
          </a:p>
        </p:txBody>
      </p:sp>
      <p:sp>
        <p:nvSpPr>
          <p:cNvPr id="8" name="Rectangle 25">
            <a:extLst>
              <a:ext uri="{FF2B5EF4-FFF2-40B4-BE49-F238E27FC236}">
                <a16:creationId xmlns:a16="http://schemas.microsoft.com/office/drawing/2014/main" id="{3F4A64BC-EDA6-56B1-7787-BE7601FE2B70}"/>
              </a:ext>
            </a:extLst>
          </p:cNvPr>
          <p:cNvSpPr/>
          <p:nvPr/>
        </p:nvSpPr>
        <p:spPr>
          <a:xfrm>
            <a:off x="4241142" y="237579"/>
            <a:ext cx="4350307"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13" name="コンテンツ プレースホルダー 3">
            <a:extLst>
              <a:ext uri="{FF2B5EF4-FFF2-40B4-BE49-F238E27FC236}">
                <a16:creationId xmlns:a16="http://schemas.microsoft.com/office/drawing/2014/main" id="{1E33B2F8-5E59-D8C4-493B-E28A9EA5FA7D}"/>
              </a:ext>
            </a:extLst>
          </p:cNvPr>
          <p:cNvSpPr txBox="1">
            <a:spLocks/>
          </p:cNvSpPr>
          <p:nvPr/>
        </p:nvSpPr>
        <p:spPr>
          <a:xfrm>
            <a:off x="222541" y="723519"/>
            <a:ext cx="2949979" cy="43385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a:solidFill>
                  <a:prstClr val="white"/>
                </a:solidFill>
                <a:latin typeface="Meiryo UI" panose="020B0604030504040204" pitchFamily="50" charset="-128"/>
                <a:ea typeface="Meiryo UI" panose="020B0604030504040204" pitchFamily="50" charset="-128"/>
              </a:rPr>
              <a:t>効　果</a:t>
            </a:r>
          </a:p>
        </p:txBody>
      </p:sp>
      <p:sp>
        <p:nvSpPr>
          <p:cNvPr id="12" name="スライド番号プレースホルダー 11">
            <a:extLst>
              <a:ext uri="{FF2B5EF4-FFF2-40B4-BE49-F238E27FC236}">
                <a16:creationId xmlns:a16="http://schemas.microsoft.com/office/drawing/2014/main" id="{5C6E25C8-FCDB-5C2E-123D-872B26D682FC}"/>
              </a:ext>
            </a:extLst>
          </p:cNvPr>
          <p:cNvSpPr>
            <a:spLocks noGrp="1"/>
          </p:cNvSpPr>
          <p:nvPr>
            <p:ph type="sldNum" sz="quarter" idx="12"/>
          </p:nvPr>
        </p:nvSpPr>
        <p:spPr/>
        <p:txBody>
          <a:bodyPr/>
          <a:lstStyle/>
          <a:p>
            <a:fld id="{1B417C47-8415-4130-8DB2-9E7F47CC5EE9}" type="slidenum">
              <a:rPr kumimoji="1" lang="ja-JP" altLang="en-US" smtClean="0"/>
              <a:t>4</a:t>
            </a:fld>
            <a:endParaRPr kumimoji="1" lang="ja-JP" altLang="en-US"/>
          </a:p>
        </p:txBody>
      </p:sp>
    </p:spTree>
    <p:extLst>
      <p:ext uri="{BB962C8B-B14F-4D97-AF65-F5344CB8AC3E}">
        <p14:creationId xmlns:p14="http://schemas.microsoft.com/office/powerpoint/2010/main" val="3546063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4">
            <a:extLst>
              <a:ext uri="{FF2B5EF4-FFF2-40B4-BE49-F238E27FC236}">
                <a16:creationId xmlns:a16="http://schemas.microsoft.com/office/drawing/2014/main" id="{82390B69-407A-C41A-9415-F52FD31020B0}"/>
              </a:ext>
            </a:extLst>
          </p:cNvPr>
          <p:cNvSpPr>
            <a:spLocks noGrp="1"/>
          </p:cNvSpPr>
          <p:nvPr>
            <p:ph type="title"/>
          </p:nvPr>
        </p:nvSpPr>
        <p:spPr>
          <a:xfrm>
            <a:off x="310092" y="299433"/>
            <a:ext cx="4414284" cy="407839"/>
          </a:xfrm>
        </p:spPr>
        <p:txBody>
          <a:bodyPr>
            <a:noAutofit/>
          </a:bodyPr>
          <a:lstStyle/>
          <a:p>
            <a:r>
              <a:rPr lang="en-US" altLang="ja-JP" sz="2400"/>
              <a:t>【R7</a:t>
            </a:r>
            <a:r>
              <a:rPr lang="ja-JP" altLang="en-US" sz="2400"/>
              <a:t>年度事業計画</a:t>
            </a:r>
            <a:r>
              <a:rPr lang="en-US" altLang="ja-JP" sz="2400"/>
              <a:t>】</a:t>
            </a:r>
            <a:endParaRPr lang="ja-JP" altLang="en-US" sz="2400"/>
          </a:p>
        </p:txBody>
      </p:sp>
      <p:sp>
        <p:nvSpPr>
          <p:cNvPr id="10" name="二等辺三角形 9">
            <a:extLst>
              <a:ext uri="{FF2B5EF4-FFF2-40B4-BE49-F238E27FC236}">
                <a16:creationId xmlns:a16="http://schemas.microsoft.com/office/drawing/2014/main" id="{9B82517F-450D-06AC-A78B-18AD023A65E7}"/>
              </a:ext>
            </a:extLst>
          </p:cNvPr>
          <p:cNvSpPr/>
          <p:nvPr/>
        </p:nvSpPr>
        <p:spPr>
          <a:xfrm flipH="1" flipV="1">
            <a:off x="2542975" y="3429000"/>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1" name="コンテンツ プレースホルダー 3">
            <a:extLst>
              <a:ext uri="{FF2B5EF4-FFF2-40B4-BE49-F238E27FC236}">
                <a16:creationId xmlns:a16="http://schemas.microsoft.com/office/drawing/2014/main" id="{EED9D514-D65E-2775-85D7-EA1FD734AADA}"/>
              </a:ext>
            </a:extLst>
          </p:cNvPr>
          <p:cNvSpPr txBox="1">
            <a:spLocks/>
          </p:cNvSpPr>
          <p:nvPr/>
        </p:nvSpPr>
        <p:spPr>
          <a:xfrm>
            <a:off x="5965490" y="1156161"/>
            <a:ext cx="5664189" cy="391531"/>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400" b="1" kern="0">
                <a:solidFill>
                  <a:prstClr val="white"/>
                </a:solidFill>
                <a:latin typeface="Meiryo UI" panose="020B0604030504040204" pitchFamily="50" charset="-128"/>
                <a:ea typeface="Meiryo UI" panose="020B0604030504040204" pitchFamily="50" charset="-128"/>
              </a:rPr>
              <a:t>推進体制</a:t>
            </a:r>
          </a:p>
        </p:txBody>
      </p:sp>
      <p:sp>
        <p:nvSpPr>
          <p:cNvPr id="12" name="テキスト ボックス 11">
            <a:extLst>
              <a:ext uri="{FF2B5EF4-FFF2-40B4-BE49-F238E27FC236}">
                <a16:creationId xmlns:a16="http://schemas.microsoft.com/office/drawing/2014/main" id="{238E3033-9386-94C3-A26E-2314BEA54E28}"/>
              </a:ext>
            </a:extLst>
          </p:cNvPr>
          <p:cNvSpPr txBox="1"/>
          <p:nvPr/>
        </p:nvSpPr>
        <p:spPr>
          <a:xfrm>
            <a:off x="5965490" y="1645921"/>
            <a:ext cx="5664188" cy="934258"/>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r>
              <a:rPr kumimoji="1" lang="ja-JP" altLang="en-US" sz="1200" b="1">
                <a:solidFill>
                  <a:srgbClr val="FF0000"/>
                </a:solidFill>
                <a:latin typeface="Meiryo UI"/>
                <a:ea typeface="Meiryo UI"/>
                <a:cs typeface="メイリオ"/>
              </a:rPr>
              <a:t>■</a:t>
            </a:r>
            <a:r>
              <a:rPr lang="ja-JP" altLang="en-US" sz="1200">
                <a:solidFill>
                  <a:srgbClr val="FF0000"/>
                </a:solidFill>
                <a:latin typeface="Meiryo UI"/>
                <a:ea typeface="Meiryo UI"/>
                <a:cs typeface="メイリオ"/>
              </a:rPr>
              <a:t>実施主体：</a:t>
            </a:r>
            <a:r>
              <a:rPr kumimoji="1" lang="ja-JP" altLang="en-US" sz="1200">
                <a:solidFill>
                  <a:srgbClr val="FF0000"/>
                </a:solidFill>
                <a:latin typeface="Meiryo UI"/>
                <a:ea typeface="Meiryo UI"/>
                <a:cs typeface="メイリオ"/>
              </a:rPr>
              <a:t>北海道観光機構</a:t>
            </a:r>
            <a:endParaRPr lang="en-US" altLang="ja-JP" sz="1200">
              <a:solidFill>
                <a:srgbClr val="FF0000"/>
              </a:solidFill>
              <a:latin typeface="Meiryo UI"/>
              <a:ea typeface="Meiryo UI"/>
              <a:cs typeface="メイリオ"/>
            </a:endParaRPr>
          </a:p>
          <a:p>
            <a:r>
              <a:rPr lang="ja-JP" altLang="en-US" sz="1200">
                <a:solidFill>
                  <a:srgbClr val="FF0000"/>
                </a:solidFill>
                <a:latin typeface="Meiryo UI"/>
                <a:ea typeface="Meiryo UI"/>
                <a:cs typeface="メイリオ"/>
              </a:rPr>
              <a:t>　構成員：</a:t>
            </a:r>
            <a:r>
              <a:rPr kumimoji="1" lang="ja-JP" altLang="en-US" sz="1200">
                <a:solidFill>
                  <a:srgbClr val="FF0000"/>
                </a:solidFill>
                <a:latin typeface="Meiryo UI"/>
                <a:ea typeface="Meiryo UI"/>
                <a:cs typeface="メイリオ"/>
              </a:rPr>
              <a:t>〇〇連携中枢都市圏（事務局：〇〇市まちづくり政策局）</a:t>
            </a:r>
            <a:endParaRPr lang="en-US" altLang="ja-JP" sz="1200">
              <a:solidFill>
                <a:srgbClr val="FF0000"/>
              </a:solidFill>
              <a:latin typeface="Meiryo UI"/>
              <a:ea typeface="Meiryo UI"/>
              <a:cs typeface="メイリオ"/>
            </a:endParaRPr>
          </a:p>
          <a:p>
            <a:r>
              <a:rPr kumimoji="1" lang="ja-JP" altLang="en-US" sz="1200">
                <a:solidFill>
                  <a:srgbClr val="FF0000"/>
                </a:solidFill>
                <a:latin typeface="Meiryo UI"/>
                <a:ea typeface="Meiryo UI"/>
                <a:cs typeface="メイリオ"/>
              </a:rPr>
              <a:t>　〇〇市、〇〇町、〇〇村、〇〇市、〇〇市、〇〇町、〇〇町</a:t>
            </a:r>
            <a:r>
              <a:rPr lang="ja-JP" altLang="en-US" sz="1200">
                <a:solidFill>
                  <a:srgbClr val="FF0000"/>
                </a:solidFill>
                <a:latin typeface="Meiryo UI"/>
                <a:ea typeface="Meiryo UI"/>
                <a:cs typeface="メイリオ"/>
              </a:rPr>
              <a:t>、〇〇市、〇〇市、〇〇市、〇〇市、〇〇市</a:t>
            </a:r>
            <a:endParaRPr lang="en-US" altLang="ja-JP" sz="1200">
              <a:solidFill>
                <a:srgbClr val="FF0000"/>
              </a:solidFill>
              <a:latin typeface="Meiryo UI"/>
              <a:ea typeface="Meiryo UI"/>
              <a:cs typeface="メイリオ"/>
            </a:endParaRPr>
          </a:p>
        </p:txBody>
      </p:sp>
      <p:sp>
        <p:nvSpPr>
          <p:cNvPr id="13" name="二等辺三角形 12">
            <a:extLst>
              <a:ext uri="{FF2B5EF4-FFF2-40B4-BE49-F238E27FC236}">
                <a16:creationId xmlns:a16="http://schemas.microsoft.com/office/drawing/2014/main" id="{4777D0B3-C6E6-1838-D550-E24D2E0CCD2E}"/>
              </a:ext>
            </a:extLst>
          </p:cNvPr>
          <p:cNvSpPr/>
          <p:nvPr/>
        </p:nvSpPr>
        <p:spPr>
          <a:xfrm flipH="1" flipV="1">
            <a:off x="8223484" y="2654972"/>
            <a:ext cx="958734" cy="291205"/>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graphicFrame>
        <p:nvGraphicFramePr>
          <p:cNvPr id="14" name="表 3">
            <a:extLst>
              <a:ext uri="{FF2B5EF4-FFF2-40B4-BE49-F238E27FC236}">
                <a16:creationId xmlns:a16="http://schemas.microsoft.com/office/drawing/2014/main" id="{D69EE719-E040-F00D-D081-F327E48BD44B}"/>
              </a:ext>
            </a:extLst>
          </p:cNvPr>
          <p:cNvGraphicFramePr>
            <a:graphicFrameLocks noGrp="1"/>
          </p:cNvGraphicFramePr>
          <p:nvPr>
            <p:extLst>
              <p:ext uri="{D42A27DB-BD31-4B8C-83A1-F6EECF244321}">
                <p14:modId xmlns:p14="http://schemas.microsoft.com/office/powerpoint/2010/main" val="1266927990"/>
              </p:ext>
            </p:extLst>
          </p:nvPr>
        </p:nvGraphicFramePr>
        <p:xfrm>
          <a:off x="6096000" y="3020972"/>
          <a:ext cx="5533678" cy="3718560"/>
        </p:xfrm>
        <a:graphic>
          <a:graphicData uri="http://schemas.openxmlformats.org/drawingml/2006/table">
            <a:tbl>
              <a:tblPr firstRow="1" bandRow="1"/>
              <a:tblGrid>
                <a:gridCol w="1816382">
                  <a:extLst>
                    <a:ext uri="{9D8B030D-6E8A-4147-A177-3AD203B41FA5}">
                      <a16:colId xmlns:a16="http://schemas.microsoft.com/office/drawing/2014/main" val="368102844"/>
                    </a:ext>
                  </a:extLst>
                </a:gridCol>
                <a:gridCol w="3717296">
                  <a:extLst>
                    <a:ext uri="{9D8B030D-6E8A-4147-A177-3AD203B41FA5}">
                      <a16:colId xmlns:a16="http://schemas.microsoft.com/office/drawing/2014/main" val="4272043127"/>
                    </a:ext>
                  </a:extLst>
                </a:gridCol>
              </a:tblGrid>
              <a:tr h="275406">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a:solidFill>
                            <a:schemeClr val="bg1"/>
                          </a:solidFill>
                          <a:latin typeface="Meiryo UI" panose="020B0604030504040204" pitchFamily="50" charset="-128"/>
                          <a:ea typeface="Meiryo UI" panose="020B0604030504040204" pitchFamily="50" charset="-128"/>
                        </a:rPr>
                        <a:t>参加者</a:t>
                      </a:r>
                      <a:endParaRPr kumimoji="1" lang="en-US" altLang="ja-JP" sz="1400" b="1">
                        <a:solidFill>
                          <a:schemeClr val="bg1"/>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游ゴシック" panose="020F0502020204030204"/>
                          <a:ea typeface="ＭＳ Ｐゴシック"/>
                        </a:defRPr>
                      </a:lvl1pPr>
                      <a:lvl2pPr marL="457200" algn="l" defTabSz="914400" rtl="0" eaLnBrk="1" latinLnBrk="0" hangingPunct="1">
                        <a:defRPr kumimoji="1" sz="1800" b="1" kern="1200">
                          <a:solidFill>
                            <a:schemeClr val="lt1"/>
                          </a:solidFill>
                          <a:latin typeface="游ゴシック" panose="020F0502020204030204"/>
                          <a:ea typeface="ＭＳ Ｐゴシック"/>
                        </a:defRPr>
                      </a:lvl2pPr>
                      <a:lvl3pPr marL="914400" algn="l" defTabSz="914400" rtl="0" eaLnBrk="1" latinLnBrk="0" hangingPunct="1">
                        <a:defRPr kumimoji="1" sz="1800" b="1" kern="1200">
                          <a:solidFill>
                            <a:schemeClr val="lt1"/>
                          </a:solidFill>
                          <a:latin typeface="游ゴシック" panose="020F0502020204030204"/>
                          <a:ea typeface="ＭＳ Ｐゴシック"/>
                        </a:defRPr>
                      </a:lvl3pPr>
                      <a:lvl4pPr marL="1371600" algn="l" defTabSz="914400" rtl="0" eaLnBrk="1" latinLnBrk="0" hangingPunct="1">
                        <a:defRPr kumimoji="1" sz="1800" b="1" kern="1200">
                          <a:solidFill>
                            <a:schemeClr val="lt1"/>
                          </a:solidFill>
                          <a:latin typeface="游ゴシック" panose="020F0502020204030204"/>
                          <a:ea typeface="ＭＳ Ｐゴシック"/>
                        </a:defRPr>
                      </a:lvl4pPr>
                      <a:lvl5pPr marL="1828800" algn="l" defTabSz="914400" rtl="0" eaLnBrk="1" latinLnBrk="0" hangingPunct="1">
                        <a:defRPr kumimoji="1" sz="1800" b="1" kern="1200">
                          <a:solidFill>
                            <a:schemeClr val="lt1"/>
                          </a:solidFill>
                          <a:latin typeface="游ゴシック" panose="020F0502020204030204"/>
                          <a:ea typeface="ＭＳ Ｐゴシック"/>
                        </a:defRPr>
                      </a:lvl5pPr>
                      <a:lvl6pPr marL="2286000" algn="l" defTabSz="914400" rtl="0" eaLnBrk="1" latinLnBrk="0" hangingPunct="1">
                        <a:defRPr kumimoji="1" sz="1800" b="1" kern="1200">
                          <a:solidFill>
                            <a:schemeClr val="lt1"/>
                          </a:solidFill>
                          <a:latin typeface="游ゴシック" panose="020F0502020204030204"/>
                          <a:ea typeface="ＭＳ Ｐゴシック"/>
                        </a:defRPr>
                      </a:lvl6pPr>
                      <a:lvl7pPr marL="2743200" algn="l" defTabSz="914400" rtl="0" eaLnBrk="1" latinLnBrk="0" hangingPunct="1">
                        <a:defRPr kumimoji="1" sz="1800" b="1" kern="1200">
                          <a:solidFill>
                            <a:schemeClr val="lt1"/>
                          </a:solidFill>
                          <a:latin typeface="游ゴシック" panose="020F0502020204030204"/>
                          <a:ea typeface="ＭＳ Ｐゴシック"/>
                        </a:defRPr>
                      </a:lvl7pPr>
                      <a:lvl8pPr marL="3200400" algn="l" defTabSz="914400" rtl="0" eaLnBrk="1" latinLnBrk="0" hangingPunct="1">
                        <a:defRPr kumimoji="1" sz="1800" b="1" kern="1200">
                          <a:solidFill>
                            <a:schemeClr val="lt1"/>
                          </a:solidFill>
                          <a:latin typeface="游ゴシック" panose="020F0502020204030204"/>
                          <a:ea typeface="ＭＳ Ｐゴシック"/>
                        </a:defRPr>
                      </a:lvl8pPr>
                      <a:lvl9pPr marL="3657600" algn="l" defTabSz="914400" rtl="0" eaLnBrk="1" latinLnBrk="0" hangingPunct="1">
                        <a:defRPr kumimoji="1" sz="1800" b="1" kern="1200">
                          <a:solidFill>
                            <a:schemeClr val="lt1"/>
                          </a:solidFill>
                          <a:latin typeface="游ゴシック" panose="020F0502020204030204"/>
                          <a:ea typeface="ＭＳ Ｐゴシック"/>
                        </a:defRPr>
                      </a:lvl9pPr>
                    </a:lstStyle>
                    <a:p>
                      <a:pPr algn="ctr"/>
                      <a:r>
                        <a:rPr kumimoji="1" lang="ja-JP" altLang="en-US" sz="1400" b="1">
                          <a:solidFill>
                            <a:schemeClr val="bg1"/>
                          </a:solidFill>
                          <a:latin typeface="Meiryo UI" panose="020B0604030504040204" pitchFamily="50" charset="-128"/>
                          <a:ea typeface="Meiryo UI" panose="020B0604030504040204" pitchFamily="50" charset="-128"/>
                        </a:rPr>
                        <a:t>役割</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4120443236"/>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Meiryo UI" panose="020B0604030504040204" pitchFamily="50" charset="-128"/>
                          <a:ea typeface="Meiryo UI" panose="020B0604030504040204" pitchFamily="50" charset="-128"/>
                        </a:rPr>
                        <a:t>北海道観光機構</a:t>
                      </a:r>
                      <a:endParaRPr kumimoji="1" lang="en-US" altLang="ja-JP" sz="1100" b="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Meiryo UI" panose="020B0604030504040204" pitchFamily="50" charset="-128"/>
                          <a:ea typeface="Meiryo UI" panose="020B0604030504040204" pitchFamily="50" charset="-128"/>
                        </a:rPr>
                        <a:t>（実施主体）</a:t>
                      </a:r>
                      <a:endParaRPr kumimoji="1" lang="en-US" altLang="ja-JP" sz="1100" b="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100" b="0">
                          <a:solidFill>
                            <a:srgbClr val="FF0000"/>
                          </a:solidFill>
                          <a:latin typeface="Meiryo UI" panose="020B0604030504040204" pitchFamily="50" charset="-128"/>
                          <a:ea typeface="Meiryo UI" panose="020B0604030504040204" pitchFamily="50" charset="-128"/>
                        </a:rPr>
                        <a:t>事業の全体的事務局、伴走支援チームとの窓口</a:t>
                      </a:r>
                      <a:endParaRPr kumimoji="1" lang="en-US" altLang="ja-JP" sz="1100" b="0">
                        <a:solidFill>
                          <a:srgbClr val="FF0000"/>
                        </a:solidFill>
                        <a:latin typeface="Meiryo UI" panose="020B0604030504040204" pitchFamily="50" charset="-128"/>
                        <a:ea typeface="Meiryo UI" panose="020B0604030504040204" pitchFamily="50" charset="-128"/>
                      </a:endParaRPr>
                    </a:p>
                    <a:p>
                      <a:r>
                        <a:rPr kumimoji="1" lang="ja-JP" altLang="en-US" sz="1100" b="0">
                          <a:solidFill>
                            <a:srgbClr val="FF0000"/>
                          </a:solidFill>
                          <a:latin typeface="Meiryo UI" panose="020B0604030504040204" pitchFamily="50" charset="-128"/>
                          <a:ea typeface="Meiryo UI" panose="020B0604030504040204" pitchFamily="50" charset="-128"/>
                        </a:rPr>
                        <a:t>地域計画を策定し、地域のマネジメントを実施</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784705310"/>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Meiryo UI" panose="020B0604030504040204" pitchFamily="50" charset="-128"/>
                          <a:ea typeface="Meiryo UI" panose="020B0604030504040204" pitchFamily="50" charset="-128"/>
                        </a:rPr>
                        <a:t>観光協会</a:t>
                      </a:r>
                      <a:endParaRPr kumimoji="1" lang="en-US" altLang="ja-JP" sz="1100" b="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Meiryo UI"/>
                          <a:ea typeface="Meiryo UI"/>
                        </a:rPr>
                        <a:t>（地域</a:t>
                      </a:r>
                      <a:r>
                        <a:rPr kumimoji="1" lang="en-US" altLang="ja-JP" sz="1100" b="0">
                          <a:solidFill>
                            <a:srgbClr val="FF0000"/>
                          </a:solidFill>
                          <a:latin typeface="Meiryo UI"/>
                          <a:ea typeface="Meiryo UI"/>
                        </a:rPr>
                        <a:t>DMO</a:t>
                      </a:r>
                      <a:r>
                        <a:rPr kumimoji="1" lang="ja-JP" altLang="en-US" sz="1100" b="0">
                          <a:solidFill>
                            <a:srgbClr val="FF0000"/>
                          </a:solidFill>
                          <a:latin typeface="Meiryo UI"/>
                          <a:ea typeface="Meiryo UI"/>
                        </a:rPr>
                        <a:t>等）</a:t>
                      </a:r>
                      <a:endParaRPr kumimoji="1" lang="en-US" altLang="ja-JP" sz="1100" b="0">
                        <a:solidFill>
                          <a:srgbClr val="FF0000"/>
                        </a:solidFill>
                        <a:latin typeface="Meiryo UI"/>
                        <a:ea typeface="Meiryo UI"/>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100" b="0">
                          <a:solidFill>
                            <a:srgbClr val="FF0000"/>
                          </a:solidFill>
                          <a:latin typeface="Meiryo UI" panose="020B0604030504040204" pitchFamily="50" charset="-128"/>
                          <a:ea typeface="Meiryo UI" panose="020B0604030504040204" pitchFamily="50" charset="-128"/>
                        </a:rPr>
                        <a:t>事務局との連携、地域の面的な再生に向けて、地域情報を調査・マーケティングを実施</a:t>
                      </a:r>
                      <a:endParaRPr kumimoji="1" lang="en-US" altLang="ja-JP" sz="1100" b="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276740265"/>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Meiryo UI" panose="020B0604030504040204" pitchFamily="50" charset="-128"/>
                          <a:ea typeface="Meiryo UI" panose="020B0604030504040204" pitchFamily="50" charset="-128"/>
                        </a:rPr>
                        <a:t>〇〇連携中枢都市圏</a:t>
                      </a:r>
                      <a:endParaRPr kumimoji="1" lang="en-US" altLang="ja-JP" sz="1100" b="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r>
                        <a:rPr kumimoji="1" lang="ja-JP" altLang="en-US" sz="1100" b="0">
                          <a:solidFill>
                            <a:srgbClr val="FF0000"/>
                          </a:solidFill>
                          <a:latin typeface="Meiryo UI" panose="020B0604030504040204" pitchFamily="50" charset="-128"/>
                          <a:ea typeface="Meiryo UI" panose="020B0604030504040204" pitchFamily="50" charset="-128"/>
                        </a:rPr>
                        <a:t>実施主体との連携、地域の面的な再生に向けて、地域計画の策定をリードし、地域のマネジメントを実施​</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053686239"/>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a:solidFill>
                            <a:srgbClr val="FF0000"/>
                          </a:solidFill>
                          <a:latin typeface="Meiryo UI"/>
                          <a:ea typeface="Meiryo UI"/>
                        </a:rPr>
                        <a:t>自治体（</a:t>
                      </a:r>
                      <a:r>
                        <a:rPr kumimoji="1" lang="en-US" altLang="ja-JP" sz="1100" b="0">
                          <a:solidFill>
                            <a:srgbClr val="FF0000"/>
                          </a:solidFill>
                          <a:latin typeface="Meiryo UI"/>
                          <a:ea typeface="Meiryo UI"/>
                        </a:rPr>
                        <a:t>12</a:t>
                      </a:r>
                      <a:r>
                        <a:rPr kumimoji="1" lang="ja-JP" altLang="en-US" sz="1100" b="0">
                          <a:solidFill>
                            <a:srgbClr val="FF0000"/>
                          </a:solidFill>
                          <a:latin typeface="Meiryo UI"/>
                          <a:ea typeface="Meiryo UI"/>
                        </a:rPr>
                        <a:t>市町村）</a:t>
                      </a:r>
                      <a:endParaRPr kumimoji="1" lang="en-US" altLang="ja-JP" sz="1100" b="0">
                        <a:solidFill>
                          <a:srgbClr val="FF0000"/>
                        </a:solidFill>
                        <a:latin typeface="Meiryo UI"/>
                        <a:ea typeface="Meiryo UI"/>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a:solidFill>
                            <a:srgbClr val="FF0000"/>
                          </a:solidFill>
                          <a:latin typeface="Meiryo UI" panose="020B0604030504040204" pitchFamily="50" charset="-128"/>
                          <a:ea typeface="Meiryo UI" panose="020B0604030504040204" pitchFamily="50" charset="-128"/>
                          <a:cs typeface="+mn-cs"/>
                        </a:rPr>
                        <a:t>​ふるさと納税寄付財源の観光振興への利活用の検討、執行。自地域のマネジメント</a:t>
                      </a:r>
                      <a:endParaRPr kumimoji="1" lang="en-US" altLang="ja-JP" sz="1100" kern="1200">
                        <a:solidFill>
                          <a:srgbClr val="FF0000"/>
                        </a:solidFill>
                        <a:latin typeface="Meiryo UI" panose="020B0604030504040204" pitchFamily="50" charset="-128"/>
                        <a:ea typeface="Meiryo UI" panose="020B0604030504040204" pitchFamily="50" charset="-128"/>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988206800"/>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rtl="0" eaLnBrk="1" fontAlgn="auto" latinLnBrk="0" hangingPunct="1">
                        <a:lnSpc>
                          <a:spcPct val="100000"/>
                        </a:lnSpc>
                        <a:spcBef>
                          <a:spcPts val="0"/>
                        </a:spcBef>
                        <a:spcAft>
                          <a:spcPts val="0"/>
                        </a:spcAft>
                        <a:buClrTx/>
                        <a:buSzTx/>
                        <a:buFontTx/>
                        <a:buNone/>
                      </a:pPr>
                      <a:r>
                        <a:rPr lang="ja-JP" altLang="en-US" sz="1100">
                          <a:solidFill>
                            <a:srgbClr val="FF0000"/>
                          </a:solidFill>
                          <a:latin typeface="Meiryo UI"/>
                          <a:ea typeface="Meiryo UI"/>
                        </a:rPr>
                        <a:t>加盟店</a:t>
                      </a:r>
                      <a:endParaRPr lang="en-US" altLang="ja-JP"/>
                    </a:p>
                    <a:p>
                      <a:pPr marL="0" marR="0" lvl="0" indent="0" algn="ctr" defTabSz="914400">
                        <a:lnSpc>
                          <a:spcPct val="100000"/>
                        </a:lnSpc>
                        <a:spcBef>
                          <a:spcPts val="0"/>
                        </a:spcBef>
                        <a:spcAft>
                          <a:spcPts val="0"/>
                        </a:spcAft>
                        <a:buClrTx/>
                        <a:buSzTx/>
                        <a:buFontTx/>
                        <a:buNone/>
                        <a:tabLst/>
                        <a:defRPr/>
                      </a:pPr>
                      <a:r>
                        <a:rPr kumimoji="1" lang="ja-JP" altLang="en-US" sz="1100">
                          <a:solidFill>
                            <a:srgbClr val="FF0000"/>
                          </a:solidFill>
                          <a:latin typeface="Meiryo UI"/>
                          <a:ea typeface="Meiryo UI"/>
                        </a:rPr>
                        <a:t>宿泊事業者</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FF0000"/>
                          </a:solidFill>
                          <a:latin typeface="Meiryo UI" panose="020B0604030504040204" pitchFamily="50" charset="-128"/>
                          <a:ea typeface="Meiryo UI" panose="020B0604030504040204" pitchFamily="50" charset="-128"/>
                        </a:rPr>
                        <a:t>​</a:t>
                      </a:r>
                      <a:r>
                        <a:rPr kumimoji="1" lang="ja-JP" altLang="en-US" sz="1100" kern="1200">
                          <a:solidFill>
                            <a:srgbClr val="FF0000"/>
                          </a:solidFill>
                          <a:latin typeface="Meiryo UI" panose="020B0604030504040204" pitchFamily="50" charset="-128"/>
                          <a:ea typeface="Meiryo UI" panose="020B0604030504040204" pitchFamily="50" charset="-128"/>
                          <a:cs typeface="+mn-cs"/>
                        </a:rPr>
                        <a:t>長期滞在型宿泊プランの販売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FF0000"/>
                          </a:solidFill>
                          <a:latin typeface="Meiryo UI" panose="020B0604030504040204" pitchFamily="50" charset="-128"/>
                          <a:ea typeface="Meiryo UI" panose="020B0604030504040204" pitchFamily="50" charset="-128"/>
                        </a:rPr>
                        <a:t>リピーター確保に向けた各種サービス</a:t>
                      </a:r>
                      <a:endParaRPr kumimoji="1" lang="en-US" altLang="ja-JP" sz="11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396777928"/>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rtl="0" eaLnBrk="1" fontAlgn="auto" latinLnBrk="0" hangingPunct="1">
                        <a:lnSpc>
                          <a:spcPct val="100000"/>
                        </a:lnSpc>
                        <a:spcBef>
                          <a:spcPts val="0"/>
                        </a:spcBef>
                        <a:spcAft>
                          <a:spcPts val="0"/>
                        </a:spcAft>
                        <a:buClrTx/>
                        <a:buSzTx/>
                        <a:buFontTx/>
                        <a:buNone/>
                      </a:pPr>
                      <a:r>
                        <a:rPr lang="ja-JP" altLang="en-US" sz="1100">
                          <a:solidFill>
                            <a:srgbClr val="FF0000"/>
                          </a:solidFill>
                          <a:latin typeface="Meiryo UI"/>
                          <a:ea typeface="Meiryo UI"/>
                        </a:rPr>
                        <a:t>加盟店</a:t>
                      </a:r>
                    </a:p>
                    <a:p>
                      <a:pPr marL="0" marR="0" lvl="0" indent="0" algn="ctr" defTabSz="914400">
                        <a:lnSpc>
                          <a:spcPct val="100000"/>
                        </a:lnSpc>
                        <a:spcBef>
                          <a:spcPts val="0"/>
                        </a:spcBef>
                        <a:spcAft>
                          <a:spcPts val="0"/>
                        </a:spcAft>
                        <a:buClrTx/>
                        <a:buSzTx/>
                        <a:buFontTx/>
                        <a:buNone/>
                        <a:tabLst/>
                        <a:defRPr/>
                      </a:pPr>
                      <a:r>
                        <a:rPr kumimoji="1" lang="ja-JP" altLang="en-US" sz="1100">
                          <a:solidFill>
                            <a:srgbClr val="FF0000"/>
                          </a:solidFill>
                          <a:latin typeface="Meiryo UI"/>
                          <a:ea typeface="Meiryo UI"/>
                        </a:rPr>
                        <a:t>観光施設</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a:solidFill>
                            <a:srgbClr val="FF0000"/>
                          </a:solidFill>
                          <a:latin typeface="Meiryo UI" panose="020B0604030504040204" pitchFamily="50" charset="-128"/>
                          <a:ea typeface="Meiryo UI" panose="020B0604030504040204" pitchFamily="50" charset="-128"/>
                          <a:cs typeface="+mn-cs"/>
                        </a:rPr>
                        <a:t>魅力的な体験プランの販売</a:t>
                      </a:r>
                      <a:endParaRPr kumimoji="1" lang="en-US" altLang="ja-JP" sz="1100" kern="1200">
                        <a:solidFill>
                          <a:srgbClr val="FF0000"/>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a:solidFill>
                            <a:srgbClr val="FF0000"/>
                          </a:solidFill>
                          <a:latin typeface="Meiryo UI" panose="020B0604030504040204" pitchFamily="50" charset="-128"/>
                          <a:ea typeface="Meiryo UI" panose="020B0604030504040204" pitchFamily="50" charset="-128"/>
                          <a:cs typeface="+mn-cs"/>
                        </a:rPr>
                        <a:t>老朽化施設の改修等</a:t>
                      </a: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1011335838"/>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rtl="0" eaLnBrk="1" fontAlgn="auto" latinLnBrk="0" hangingPunct="1">
                        <a:lnSpc>
                          <a:spcPct val="100000"/>
                        </a:lnSpc>
                        <a:spcBef>
                          <a:spcPts val="0"/>
                        </a:spcBef>
                        <a:spcAft>
                          <a:spcPts val="0"/>
                        </a:spcAft>
                        <a:buClrTx/>
                        <a:buSzTx/>
                        <a:buFontTx/>
                        <a:buNone/>
                      </a:pPr>
                      <a:r>
                        <a:rPr lang="ja-JP" altLang="en-US" sz="1100">
                          <a:solidFill>
                            <a:srgbClr val="FF0000"/>
                          </a:solidFill>
                          <a:latin typeface="Meiryo UI"/>
                          <a:ea typeface="Meiryo UI"/>
                        </a:rPr>
                        <a:t>加盟店</a:t>
                      </a:r>
                    </a:p>
                    <a:p>
                      <a:pPr marL="0" marR="0" lvl="0" indent="0" algn="ctr" defTabSz="914400">
                        <a:lnSpc>
                          <a:spcPct val="100000"/>
                        </a:lnSpc>
                        <a:spcBef>
                          <a:spcPts val="0"/>
                        </a:spcBef>
                        <a:spcAft>
                          <a:spcPts val="0"/>
                        </a:spcAft>
                        <a:buClrTx/>
                        <a:buSzTx/>
                        <a:buFontTx/>
                        <a:buNone/>
                        <a:tabLst/>
                        <a:defRPr/>
                      </a:pPr>
                      <a:r>
                        <a:rPr kumimoji="1" lang="ja-JP" altLang="en-US" sz="1100">
                          <a:solidFill>
                            <a:srgbClr val="FF0000"/>
                          </a:solidFill>
                          <a:latin typeface="Meiryo UI"/>
                          <a:ea typeface="Meiryo UI"/>
                        </a:rPr>
                        <a:t>交通</a:t>
                      </a:r>
                      <a:r>
                        <a:rPr lang="ja-JP" altLang="en-US" sz="1100">
                          <a:solidFill>
                            <a:srgbClr val="FF0000"/>
                          </a:solidFill>
                          <a:latin typeface="Meiryo UI"/>
                          <a:ea typeface="Meiryo UI"/>
                        </a:rPr>
                        <a:t>機関</a:t>
                      </a:r>
                      <a:endParaRPr kumimoji="1" lang="ja-JP" altLang="en-US" sz="1100">
                        <a:solidFill>
                          <a:srgbClr val="FF0000"/>
                        </a:solidFill>
                        <a:latin typeface="Meiryo UI"/>
                        <a:ea typeface="Meiryo UI"/>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FF0000"/>
                          </a:solidFill>
                          <a:latin typeface="Meiryo UI" panose="020B0604030504040204" pitchFamily="50" charset="-128"/>
                          <a:ea typeface="Meiryo UI" panose="020B0604030504040204" pitchFamily="50" charset="-128"/>
                        </a:rPr>
                        <a:t>​貸切観光タクシープラン、定期観光バスの販売</a:t>
                      </a:r>
                      <a:endParaRPr kumimoji="1" lang="en-US" altLang="ja-JP" sz="110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FF0000"/>
                          </a:solidFill>
                          <a:latin typeface="Meiryo UI" panose="020B0604030504040204" pitchFamily="50" charset="-128"/>
                          <a:ea typeface="Meiryo UI" panose="020B0604030504040204" pitchFamily="50" charset="-128"/>
                        </a:rPr>
                        <a:t>高付加価値化商品の開発</a:t>
                      </a:r>
                      <a:endParaRPr kumimoji="1" lang="en-US" altLang="ja-JP" sz="1100">
                        <a:solidFill>
                          <a:srgbClr val="FF0000"/>
                        </a:solidFill>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755735043"/>
                  </a:ext>
                </a:extLst>
              </a:tr>
              <a:tr h="422047">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ctr" rtl="0" eaLnBrk="1" fontAlgn="auto" latinLnBrk="0" hangingPunct="1">
                        <a:lnSpc>
                          <a:spcPct val="100000"/>
                        </a:lnSpc>
                        <a:spcBef>
                          <a:spcPts val="0"/>
                        </a:spcBef>
                        <a:spcAft>
                          <a:spcPts val="0"/>
                        </a:spcAft>
                        <a:buClrTx/>
                        <a:buSzTx/>
                        <a:buFontTx/>
                        <a:buNone/>
                      </a:pPr>
                      <a:r>
                        <a:rPr lang="ja-JP" altLang="en-US" sz="1100">
                          <a:solidFill>
                            <a:srgbClr val="FF0000"/>
                          </a:solidFill>
                          <a:latin typeface="Meiryo UI"/>
                          <a:ea typeface="Meiryo UI"/>
                        </a:rPr>
                        <a:t>加盟店</a:t>
                      </a:r>
                    </a:p>
                    <a:p>
                      <a:pPr marL="0" marR="0" lvl="0" indent="0" algn="ctr" defTabSz="914400">
                        <a:lnSpc>
                          <a:spcPct val="100000"/>
                        </a:lnSpc>
                        <a:spcBef>
                          <a:spcPts val="0"/>
                        </a:spcBef>
                        <a:spcAft>
                          <a:spcPts val="0"/>
                        </a:spcAft>
                        <a:buClrTx/>
                        <a:buSzTx/>
                        <a:buFontTx/>
                        <a:buNone/>
                        <a:tabLst/>
                        <a:defRPr/>
                      </a:pPr>
                      <a:r>
                        <a:rPr kumimoji="1" lang="ja-JP" altLang="en-US" sz="1100">
                          <a:solidFill>
                            <a:srgbClr val="FF0000"/>
                          </a:solidFill>
                          <a:latin typeface="Meiryo UI"/>
                          <a:ea typeface="Meiryo UI"/>
                        </a:rPr>
                        <a:t>飲食店</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tc>
                  <a:txBody>
                    <a:bodyPr/>
                    <a:lstStyle>
                      <a:lvl1pPr marL="0" algn="l" defTabSz="914400" rtl="0" eaLnBrk="1" latinLnBrk="0" hangingPunct="1">
                        <a:defRPr kumimoji="1" sz="1800" kern="1200">
                          <a:solidFill>
                            <a:schemeClr val="dk1"/>
                          </a:solidFill>
                          <a:latin typeface="游ゴシック" panose="020F0502020204030204"/>
                          <a:ea typeface="ＭＳ Ｐゴシック"/>
                        </a:defRPr>
                      </a:lvl1pPr>
                      <a:lvl2pPr marL="457200" algn="l" defTabSz="914400" rtl="0" eaLnBrk="1" latinLnBrk="0" hangingPunct="1">
                        <a:defRPr kumimoji="1" sz="1800" kern="1200">
                          <a:solidFill>
                            <a:schemeClr val="dk1"/>
                          </a:solidFill>
                          <a:latin typeface="游ゴシック" panose="020F0502020204030204"/>
                          <a:ea typeface="ＭＳ Ｐゴシック"/>
                        </a:defRPr>
                      </a:lvl2pPr>
                      <a:lvl3pPr marL="914400" algn="l" defTabSz="914400" rtl="0" eaLnBrk="1" latinLnBrk="0" hangingPunct="1">
                        <a:defRPr kumimoji="1" sz="1800" kern="1200">
                          <a:solidFill>
                            <a:schemeClr val="dk1"/>
                          </a:solidFill>
                          <a:latin typeface="游ゴシック" panose="020F0502020204030204"/>
                          <a:ea typeface="ＭＳ Ｐゴシック"/>
                        </a:defRPr>
                      </a:lvl3pPr>
                      <a:lvl4pPr marL="1371600" algn="l" defTabSz="914400" rtl="0" eaLnBrk="1" latinLnBrk="0" hangingPunct="1">
                        <a:defRPr kumimoji="1" sz="1800" kern="1200">
                          <a:solidFill>
                            <a:schemeClr val="dk1"/>
                          </a:solidFill>
                          <a:latin typeface="游ゴシック" panose="020F0502020204030204"/>
                          <a:ea typeface="ＭＳ Ｐゴシック"/>
                        </a:defRPr>
                      </a:lvl4pPr>
                      <a:lvl5pPr marL="1828800" algn="l" defTabSz="914400" rtl="0" eaLnBrk="1" latinLnBrk="0" hangingPunct="1">
                        <a:defRPr kumimoji="1" sz="1800" kern="1200">
                          <a:solidFill>
                            <a:schemeClr val="dk1"/>
                          </a:solidFill>
                          <a:latin typeface="游ゴシック" panose="020F0502020204030204"/>
                          <a:ea typeface="ＭＳ Ｐゴシック"/>
                        </a:defRPr>
                      </a:lvl5pPr>
                      <a:lvl6pPr marL="2286000" algn="l" defTabSz="914400" rtl="0" eaLnBrk="1" latinLnBrk="0" hangingPunct="1">
                        <a:defRPr kumimoji="1" sz="1800" kern="1200">
                          <a:solidFill>
                            <a:schemeClr val="dk1"/>
                          </a:solidFill>
                          <a:latin typeface="游ゴシック" panose="020F0502020204030204"/>
                          <a:ea typeface="ＭＳ Ｐゴシック"/>
                        </a:defRPr>
                      </a:lvl6pPr>
                      <a:lvl7pPr marL="2743200" algn="l" defTabSz="914400" rtl="0" eaLnBrk="1" latinLnBrk="0" hangingPunct="1">
                        <a:defRPr kumimoji="1" sz="1800" kern="1200">
                          <a:solidFill>
                            <a:schemeClr val="dk1"/>
                          </a:solidFill>
                          <a:latin typeface="游ゴシック" panose="020F0502020204030204"/>
                          <a:ea typeface="ＭＳ Ｐゴシック"/>
                        </a:defRPr>
                      </a:lvl7pPr>
                      <a:lvl8pPr marL="3200400" algn="l" defTabSz="914400" rtl="0" eaLnBrk="1" latinLnBrk="0" hangingPunct="1">
                        <a:defRPr kumimoji="1" sz="1800" kern="1200">
                          <a:solidFill>
                            <a:schemeClr val="dk1"/>
                          </a:solidFill>
                          <a:latin typeface="游ゴシック" panose="020F0502020204030204"/>
                          <a:ea typeface="ＭＳ Ｐゴシック"/>
                        </a:defRPr>
                      </a:lvl8pPr>
                      <a:lvl9pPr marL="3657600" algn="l" defTabSz="914400" rtl="0" eaLnBrk="1" latinLnBrk="0" hangingPunct="1">
                        <a:defRPr kumimoji="1" sz="1800" kern="1200">
                          <a:solidFill>
                            <a:schemeClr val="dk1"/>
                          </a:solidFill>
                          <a:latin typeface="游ゴシック" panose="020F0502020204030204"/>
                          <a:ea typeface="ＭＳ Ｐゴシック"/>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FF0000"/>
                          </a:solidFill>
                          <a:latin typeface="Meiryo UI" panose="020B0604030504040204" pitchFamily="50" charset="-128"/>
                          <a:ea typeface="Meiryo UI" panose="020B0604030504040204" pitchFamily="50" charset="-128"/>
                        </a:rPr>
                        <a:t>地産地消にこだわった料理の提供</a:t>
                      </a:r>
                      <a:endParaRPr kumimoji="1" lang="en-US" altLang="ja-JP" sz="110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a:solidFill>
                            <a:srgbClr val="FF0000"/>
                          </a:solidFill>
                          <a:latin typeface="Meiryo UI" panose="020B0604030504040204" pitchFamily="50" charset="-128"/>
                          <a:ea typeface="Meiryo UI" panose="020B0604030504040204" pitchFamily="50" charset="-128"/>
                        </a:rPr>
                        <a:t>リピーター確保に向けた各種サービス</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233100863"/>
                  </a:ext>
                </a:extLst>
              </a:tr>
            </a:tbl>
          </a:graphicData>
        </a:graphic>
      </p:graphicFrame>
      <p:sp>
        <p:nvSpPr>
          <p:cNvPr id="15" name="Rectangle 25">
            <a:extLst>
              <a:ext uri="{FF2B5EF4-FFF2-40B4-BE49-F238E27FC236}">
                <a16:creationId xmlns:a16="http://schemas.microsoft.com/office/drawing/2014/main" id="{41B409EE-0809-D5C6-F477-85F397EF9738}"/>
              </a:ext>
            </a:extLst>
          </p:cNvPr>
          <p:cNvSpPr/>
          <p:nvPr/>
        </p:nvSpPr>
        <p:spPr>
          <a:xfrm>
            <a:off x="4724376" y="147862"/>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赤字部分（円グラフ）はサンプルです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graphicFrame>
        <p:nvGraphicFramePr>
          <p:cNvPr id="2" name="表 7">
            <a:extLst>
              <a:ext uri="{FF2B5EF4-FFF2-40B4-BE49-F238E27FC236}">
                <a16:creationId xmlns:a16="http://schemas.microsoft.com/office/drawing/2014/main" id="{A344655A-FDAB-383B-93BE-C00B4C9F83B6}"/>
              </a:ext>
            </a:extLst>
          </p:cNvPr>
          <p:cNvGraphicFramePr>
            <a:graphicFrameLocks noGrp="1"/>
          </p:cNvGraphicFramePr>
          <p:nvPr>
            <p:extLst>
              <p:ext uri="{D42A27DB-BD31-4B8C-83A1-F6EECF244321}">
                <p14:modId xmlns:p14="http://schemas.microsoft.com/office/powerpoint/2010/main" val="1672555628"/>
              </p:ext>
            </p:extLst>
          </p:nvPr>
        </p:nvGraphicFramePr>
        <p:xfrm>
          <a:off x="310092" y="1475958"/>
          <a:ext cx="5524032" cy="1864811"/>
        </p:xfrm>
        <a:graphic>
          <a:graphicData uri="http://schemas.openxmlformats.org/drawingml/2006/table">
            <a:tbl>
              <a:tblPr firstRow="1" bandRow="1"/>
              <a:tblGrid>
                <a:gridCol w="5524032">
                  <a:extLst>
                    <a:ext uri="{9D8B030D-6E8A-4147-A177-3AD203B41FA5}">
                      <a16:colId xmlns:a16="http://schemas.microsoft.com/office/drawing/2014/main" val="2229878943"/>
                    </a:ext>
                  </a:extLst>
                </a:gridCol>
              </a:tblGrid>
              <a:tr h="310802">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捉えているターゲット層</a:t>
                      </a:r>
                    </a:p>
                  </a:txBody>
                  <a:tcPr>
                    <a:solidFill>
                      <a:srgbClr val="082C65"/>
                    </a:solidFill>
                  </a:tcPr>
                </a:tc>
                <a:extLst>
                  <a:ext uri="{0D108BD9-81ED-4DB2-BD59-A6C34878D82A}">
                    <a16:rowId xmlns:a16="http://schemas.microsoft.com/office/drawing/2014/main" val="4204567324"/>
                  </a:ext>
                </a:extLst>
              </a:tr>
              <a:tr h="1554009">
                <a:tc>
                  <a:txBody>
                    <a:bodyPr/>
                    <a:lstStyle/>
                    <a:p>
                      <a:r>
                        <a:rPr kumimoji="1" lang="ja-JP" altLang="en-US" sz="1200">
                          <a:solidFill>
                            <a:srgbClr val="FF0000"/>
                          </a:solidFill>
                          <a:latin typeface="Meiryo UI" panose="020B0604030504040204" pitchFamily="50" charset="-128"/>
                          <a:ea typeface="Meiryo UI" panose="020B0604030504040204" pitchFamily="50" charset="-128"/>
                        </a:rPr>
                        <a:t>①道外客（首都圏、関西圏の富裕層、ファミリー層（現役世代））</a:t>
                      </a:r>
                      <a:endParaRPr kumimoji="1" lang="en-US" altLang="ja-JP" sz="1200">
                        <a:solidFill>
                          <a:srgbClr val="FF0000"/>
                        </a:solidFill>
                        <a:latin typeface="Meiryo UI" panose="020B0604030504040204" pitchFamily="50" charset="-128"/>
                        <a:ea typeface="Meiryo UI" panose="020B0604030504040204" pitchFamily="50" charset="-128"/>
                      </a:endParaRPr>
                    </a:p>
                    <a:p>
                      <a:r>
                        <a:rPr lang="ja-JP" altLang="en-US" sz="1200">
                          <a:solidFill>
                            <a:srgbClr val="FF0000"/>
                          </a:solidFill>
                          <a:latin typeface="Meiryo UI" panose="020B0604030504040204" pitchFamily="50" charset="-128"/>
                          <a:ea typeface="Meiryo UI" panose="020B0604030504040204" pitchFamily="50" charset="-128"/>
                          <a:cs typeface="メイリオ"/>
                        </a:rPr>
                        <a:t>（</a:t>
                      </a:r>
                      <a:r>
                        <a:rPr lang="en-US" altLang="ja-JP" sz="1200">
                          <a:solidFill>
                            <a:srgbClr val="FF0000"/>
                          </a:solidFill>
                          <a:latin typeface="Meiryo UI" panose="020B0604030504040204" pitchFamily="50" charset="-128"/>
                          <a:ea typeface="Meiryo UI" panose="020B0604030504040204" pitchFamily="50" charset="-128"/>
                          <a:cs typeface="メイリオ"/>
                        </a:rPr>
                        <a:t>※R</a:t>
                      </a:r>
                      <a:r>
                        <a:rPr lang="ja-JP" altLang="en-US" sz="1200">
                          <a:solidFill>
                            <a:srgbClr val="FF0000"/>
                          </a:solidFill>
                          <a:latin typeface="Meiryo UI" panose="020B0604030504040204" pitchFamily="50" charset="-128"/>
                          <a:ea typeface="Meiryo UI" panose="020B0604030504040204" pitchFamily="50" charset="-128"/>
                          <a:cs typeface="メイリオ"/>
                        </a:rPr>
                        <a:t>３年度の全国のふるさと納税受け入れ額は約</a:t>
                      </a:r>
                      <a:r>
                        <a:rPr lang="en-US" altLang="ja-JP" sz="1200">
                          <a:solidFill>
                            <a:srgbClr val="FF0000"/>
                          </a:solidFill>
                          <a:latin typeface="Meiryo UI" panose="020B0604030504040204" pitchFamily="50" charset="-128"/>
                          <a:ea typeface="Meiryo UI" panose="020B0604030504040204" pitchFamily="50" charset="-128"/>
                          <a:cs typeface="メイリオ"/>
                        </a:rPr>
                        <a:t>8,300</a:t>
                      </a:r>
                      <a:r>
                        <a:rPr lang="ja-JP" altLang="en-US" sz="1200">
                          <a:solidFill>
                            <a:srgbClr val="FF0000"/>
                          </a:solidFill>
                          <a:latin typeface="Meiryo UI" panose="020B0604030504040204" pitchFamily="50" charset="-128"/>
                          <a:ea typeface="Meiryo UI" panose="020B0604030504040204" pitchFamily="50" charset="-128"/>
                          <a:cs typeface="メイリオ"/>
                        </a:rPr>
                        <a:t>億円。</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　うち、</a:t>
                      </a:r>
                      <a:r>
                        <a:rPr lang="ja-JP" altLang="en-US" sz="1200" b="1">
                          <a:solidFill>
                            <a:srgbClr val="FF0000"/>
                          </a:solidFill>
                          <a:latin typeface="Meiryo UI" panose="020B0604030504040204" pitchFamily="50" charset="-128"/>
                          <a:ea typeface="Meiryo UI" panose="020B0604030504040204" pitchFamily="50" charset="-128"/>
                          <a:cs typeface="メイリオ"/>
                        </a:rPr>
                        <a:t>住民税の適用控除者数（納税者数）は東京都</a:t>
                      </a:r>
                      <a:r>
                        <a:rPr lang="en-US" altLang="ja-JP" sz="1200" b="1">
                          <a:solidFill>
                            <a:srgbClr val="FF0000"/>
                          </a:solidFill>
                          <a:latin typeface="Meiryo UI" panose="020B0604030504040204" pitchFamily="50" charset="-128"/>
                          <a:ea typeface="Meiryo UI" panose="020B0604030504040204" pitchFamily="50" charset="-128"/>
                          <a:cs typeface="メイリオ"/>
                        </a:rPr>
                        <a:t>145</a:t>
                      </a:r>
                      <a:r>
                        <a:rPr lang="ja-JP" altLang="en-US" sz="1200" b="1">
                          <a:solidFill>
                            <a:srgbClr val="FF0000"/>
                          </a:solidFill>
                          <a:latin typeface="Meiryo UI" panose="020B0604030504040204" pitchFamily="50" charset="-128"/>
                          <a:ea typeface="Meiryo UI" panose="020B0604030504040204" pitchFamily="50" charset="-128"/>
                          <a:cs typeface="メイリオ"/>
                        </a:rPr>
                        <a:t>万人</a:t>
                      </a:r>
                      <a:endParaRPr lang="en-US" altLang="ja-JP" sz="1200" b="1">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　神奈川県</a:t>
                      </a:r>
                      <a:r>
                        <a:rPr lang="en-US" altLang="ja-JP" sz="1200">
                          <a:solidFill>
                            <a:srgbClr val="FF0000"/>
                          </a:solidFill>
                          <a:latin typeface="Meiryo UI" panose="020B0604030504040204" pitchFamily="50" charset="-128"/>
                          <a:ea typeface="Meiryo UI" panose="020B0604030504040204" pitchFamily="50" charset="-128"/>
                          <a:cs typeface="メイリオ"/>
                        </a:rPr>
                        <a:t>74</a:t>
                      </a:r>
                      <a:r>
                        <a:rPr lang="ja-JP" altLang="en-US" sz="1200">
                          <a:solidFill>
                            <a:srgbClr val="FF0000"/>
                          </a:solidFill>
                          <a:latin typeface="Meiryo UI" panose="020B0604030504040204" pitchFamily="50" charset="-128"/>
                          <a:ea typeface="Meiryo UI" panose="020B0604030504040204" pitchFamily="50" charset="-128"/>
                          <a:cs typeface="メイリオ"/>
                        </a:rPr>
                        <a:t>万人、大阪府</a:t>
                      </a:r>
                      <a:r>
                        <a:rPr lang="en-US" altLang="ja-JP" sz="1200">
                          <a:solidFill>
                            <a:srgbClr val="FF0000"/>
                          </a:solidFill>
                          <a:latin typeface="Meiryo UI" panose="020B0604030504040204" pitchFamily="50" charset="-128"/>
                          <a:ea typeface="Meiryo UI" panose="020B0604030504040204" pitchFamily="50" charset="-128"/>
                          <a:cs typeface="メイリオ"/>
                        </a:rPr>
                        <a:t>64</a:t>
                      </a:r>
                      <a:r>
                        <a:rPr lang="ja-JP" altLang="en-US" sz="1200">
                          <a:solidFill>
                            <a:srgbClr val="FF0000"/>
                          </a:solidFill>
                          <a:latin typeface="Meiryo UI" panose="020B0604030504040204" pitchFamily="50" charset="-128"/>
                          <a:ea typeface="Meiryo UI" panose="020B0604030504040204" pitchFamily="50" charset="-128"/>
                          <a:cs typeface="メイリオ"/>
                        </a:rPr>
                        <a:t>万人、埼玉県</a:t>
                      </a:r>
                      <a:r>
                        <a:rPr lang="en-US" altLang="ja-JP" sz="1200">
                          <a:solidFill>
                            <a:srgbClr val="FF0000"/>
                          </a:solidFill>
                          <a:latin typeface="Meiryo UI" panose="020B0604030504040204" pitchFamily="50" charset="-128"/>
                          <a:ea typeface="Meiryo UI" panose="020B0604030504040204" pitchFamily="50" charset="-128"/>
                          <a:cs typeface="メイリオ"/>
                        </a:rPr>
                        <a:t>45</a:t>
                      </a:r>
                      <a:r>
                        <a:rPr lang="ja-JP" altLang="en-US" sz="1200">
                          <a:solidFill>
                            <a:srgbClr val="FF0000"/>
                          </a:solidFill>
                          <a:latin typeface="Meiryo UI" panose="020B0604030504040204" pitchFamily="50" charset="-128"/>
                          <a:ea typeface="Meiryo UI" panose="020B0604030504040204" pitchFamily="50" charset="-128"/>
                          <a:cs typeface="メイリオ"/>
                        </a:rPr>
                        <a:t>万人、千葉県</a:t>
                      </a:r>
                      <a:r>
                        <a:rPr lang="en-US" altLang="ja-JP" sz="1200">
                          <a:solidFill>
                            <a:srgbClr val="FF0000"/>
                          </a:solidFill>
                          <a:latin typeface="Meiryo UI" panose="020B0604030504040204" pitchFamily="50" charset="-128"/>
                          <a:ea typeface="Meiryo UI" panose="020B0604030504040204" pitchFamily="50" charset="-128"/>
                          <a:cs typeface="メイリオ"/>
                        </a:rPr>
                        <a:t>41</a:t>
                      </a:r>
                      <a:r>
                        <a:rPr lang="ja-JP" altLang="en-US" sz="1200">
                          <a:solidFill>
                            <a:srgbClr val="FF0000"/>
                          </a:solidFill>
                          <a:latin typeface="Meiryo UI" panose="020B0604030504040204" pitchFamily="50" charset="-128"/>
                          <a:ea typeface="Meiryo UI" panose="020B0604030504040204" pitchFamily="50" charset="-128"/>
                          <a:cs typeface="メイリオ"/>
                        </a:rPr>
                        <a:t>万人</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　</a:t>
                      </a:r>
                      <a:r>
                        <a:rPr lang="ja-JP" altLang="en-US" sz="1200" b="1">
                          <a:solidFill>
                            <a:srgbClr val="FF0000"/>
                          </a:solidFill>
                          <a:latin typeface="Meiryo UI" panose="020B0604030504040204" pitchFamily="50" charset="-128"/>
                          <a:ea typeface="Meiryo UI" panose="020B0604030504040204" pitchFamily="50" charset="-128"/>
                          <a:cs typeface="メイリオ"/>
                        </a:rPr>
                        <a:t>５都府県で全体の</a:t>
                      </a:r>
                      <a:r>
                        <a:rPr lang="en-US" altLang="ja-JP" sz="1200" b="1">
                          <a:solidFill>
                            <a:srgbClr val="FF0000"/>
                          </a:solidFill>
                          <a:latin typeface="Meiryo UI" panose="020B0604030504040204" pitchFamily="50" charset="-128"/>
                          <a:ea typeface="Meiryo UI" panose="020B0604030504040204" pitchFamily="50" charset="-128"/>
                          <a:cs typeface="メイリオ"/>
                        </a:rPr>
                        <a:t>50</a:t>
                      </a:r>
                      <a:r>
                        <a:rPr lang="ja-JP" altLang="en-US" sz="1200" b="1">
                          <a:solidFill>
                            <a:srgbClr val="FF0000"/>
                          </a:solidFill>
                          <a:latin typeface="Meiryo UI" panose="020B0604030504040204" pitchFamily="50" charset="-128"/>
                          <a:ea typeface="Meiryo UI" panose="020B0604030504040204" pitchFamily="50" charset="-128"/>
                          <a:cs typeface="メイリオ"/>
                        </a:rPr>
                        <a:t>％</a:t>
                      </a:r>
                      <a:r>
                        <a:rPr lang="ja-JP" altLang="en-US" sz="1200">
                          <a:solidFill>
                            <a:srgbClr val="FF0000"/>
                          </a:solidFill>
                          <a:latin typeface="Meiryo UI" panose="020B0604030504040204" pitchFamily="50" charset="-128"/>
                          <a:ea typeface="Meiryo UI" panose="020B0604030504040204" pitchFamily="50" charset="-128"/>
                          <a:cs typeface="メイリオ"/>
                        </a:rPr>
                        <a:t>を占める。</a:t>
                      </a:r>
                      <a:r>
                        <a:rPr lang="en-US" altLang="ja-JP" sz="1200">
                          <a:solidFill>
                            <a:srgbClr val="FF0000"/>
                          </a:solidFill>
                          <a:latin typeface="Meiryo UI" panose="020B0604030504040204" pitchFamily="50" charset="-128"/>
                          <a:ea typeface="Meiryo UI" panose="020B0604030504040204" pitchFamily="50" charset="-128"/>
                          <a:cs typeface="メイリオ"/>
                        </a:rPr>
                        <a:t>※</a:t>
                      </a:r>
                      <a:r>
                        <a:rPr lang="ja-JP" altLang="en-US" sz="1200">
                          <a:solidFill>
                            <a:srgbClr val="FF0000"/>
                          </a:solidFill>
                          <a:latin typeface="Meiryo UI" panose="020B0604030504040204" pitchFamily="50" charset="-128"/>
                          <a:ea typeface="Meiryo UI" panose="020B0604030504040204" pitchFamily="50" charset="-128"/>
                          <a:cs typeface="メイリオ"/>
                        </a:rPr>
                        <a:t>総務省調べ）</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②北海道と直行便で結ばれた、地方都市の現役世代</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（例：北陸、中国、九州など）</a:t>
                      </a:r>
                      <a:endParaRPr lang="en-US" altLang="ja-JP" sz="1200">
                        <a:solidFill>
                          <a:srgbClr val="FF0000"/>
                        </a:solidFill>
                        <a:latin typeface="Meiryo UI" panose="020B0604030504040204" pitchFamily="50" charset="-128"/>
                        <a:ea typeface="Meiryo UI" panose="020B0604030504040204" pitchFamily="50" charset="-128"/>
                        <a:cs typeface="メイリオ"/>
                      </a:endParaRPr>
                    </a:p>
                  </a:txBody>
                  <a:tcPr/>
                </a:tc>
                <a:extLst>
                  <a:ext uri="{0D108BD9-81ED-4DB2-BD59-A6C34878D82A}">
                    <a16:rowId xmlns:a16="http://schemas.microsoft.com/office/drawing/2014/main" val="4083156489"/>
                  </a:ext>
                </a:extLst>
              </a:tr>
            </a:tbl>
          </a:graphicData>
        </a:graphic>
      </p:graphicFrame>
      <p:graphicFrame>
        <p:nvGraphicFramePr>
          <p:cNvPr id="16" name="表 7">
            <a:extLst>
              <a:ext uri="{FF2B5EF4-FFF2-40B4-BE49-F238E27FC236}">
                <a16:creationId xmlns:a16="http://schemas.microsoft.com/office/drawing/2014/main" id="{524DDD7F-FCFF-6551-7305-3CBACF576869}"/>
              </a:ext>
            </a:extLst>
          </p:cNvPr>
          <p:cNvGraphicFramePr>
            <a:graphicFrameLocks noGrp="1"/>
          </p:cNvGraphicFramePr>
          <p:nvPr>
            <p:extLst>
              <p:ext uri="{D42A27DB-BD31-4B8C-83A1-F6EECF244321}">
                <p14:modId xmlns:p14="http://schemas.microsoft.com/office/powerpoint/2010/main" val="2502415951"/>
              </p:ext>
            </p:extLst>
          </p:nvPr>
        </p:nvGraphicFramePr>
        <p:xfrm>
          <a:off x="300446" y="3837029"/>
          <a:ext cx="5533678" cy="2873109"/>
        </p:xfrm>
        <a:graphic>
          <a:graphicData uri="http://schemas.openxmlformats.org/drawingml/2006/table">
            <a:tbl>
              <a:tblPr firstRow="1" bandRow="1"/>
              <a:tblGrid>
                <a:gridCol w="5533678">
                  <a:extLst>
                    <a:ext uri="{9D8B030D-6E8A-4147-A177-3AD203B41FA5}">
                      <a16:colId xmlns:a16="http://schemas.microsoft.com/office/drawing/2014/main" val="2229878943"/>
                    </a:ext>
                  </a:extLst>
                </a:gridCol>
              </a:tblGrid>
              <a:tr h="376722">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ターゲットとした理由</a:t>
                      </a:r>
                    </a:p>
                  </a:txBody>
                  <a:tcPr>
                    <a:solidFill>
                      <a:srgbClr val="082C65"/>
                    </a:solidFill>
                  </a:tcPr>
                </a:tc>
                <a:extLst>
                  <a:ext uri="{0D108BD9-81ED-4DB2-BD59-A6C34878D82A}">
                    <a16:rowId xmlns:a16="http://schemas.microsoft.com/office/drawing/2014/main" val="4204567324"/>
                  </a:ext>
                </a:extLst>
              </a:tr>
              <a:tr h="2496387">
                <a:tc>
                  <a:txBody>
                    <a:bodyPr/>
                    <a:lstStyle/>
                    <a:p>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①道外観光客の居住地（出発地）の約８割が</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a:ea typeface="Meiryo UI"/>
                          <a:cs typeface="メイリオ"/>
                        </a:rPr>
                        <a:t>関東、関西、中部圏であるため</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a:ea typeface="Meiryo UI"/>
                          <a:cs typeface="メイリオ"/>
                        </a:rPr>
                        <a:t>②特に、関東からは、平均</a:t>
                      </a:r>
                      <a:r>
                        <a:rPr lang="en-US" altLang="ja-JP" sz="1200" dirty="0">
                          <a:solidFill>
                            <a:srgbClr val="FF0000"/>
                          </a:solidFill>
                          <a:latin typeface="Meiryo UI"/>
                          <a:ea typeface="Meiryo UI"/>
                          <a:cs typeface="メイリオ"/>
                        </a:rPr>
                        <a:t>4.6</a:t>
                      </a:r>
                      <a:r>
                        <a:rPr lang="ja-JP" altLang="en-US" sz="1200" dirty="0">
                          <a:solidFill>
                            <a:srgbClr val="FF0000"/>
                          </a:solidFill>
                          <a:latin typeface="Meiryo UI"/>
                          <a:ea typeface="Meiryo UI"/>
                          <a:cs typeface="メイリオ"/>
                        </a:rPr>
                        <a:t>回</a:t>
                      </a:r>
                      <a:endParaRPr lang="en-US" altLang="ja-JP" sz="1200" dirty="0">
                        <a:solidFill>
                          <a:srgbClr val="FF0000"/>
                        </a:solidFill>
                        <a:latin typeface="Meiryo UI"/>
                        <a:ea typeface="Meiryo UI"/>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も北海道に訪問しておりリピート率が高い。</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エビデンス</a:t>
                      </a:r>
                      <a:r>
                        <a:rPr lang="en-US" altLang="ja-JP" sz="1200" dirty="0">
                          <a:solidFill>
                            <a:srgbClr val="FF0000"/>
                          </a:solidFill>
                          <a:latin typeface="Meiryo UI" panose="020B0604030504040204" pitchFamily="50" charset="-128"/>
                          <a:ea typeface="Meiryo UI" panose="020B0604030504040204" pitchFamily="50" charset="-128"/>
                          <a:cs typeface="メイリオ"/>
                        </a:rPr>
                        <a:t>】</a:t>
                      </a:r>
                      <a:r>
                        <a:rPr lang="ja-JP" altLang="en-US" sz="1200" dirty="0">
                          <a:solidFill>
                            <a:srgbClr val="FF0000"/>
                          </a:solidFill>
                          <a:latin typeface="Meiryo UI" panose="020B0604030504040204" pitchFamily="50" charset="-128"/>
                          <a:ea typeface="Meiryo UI" panose="020B0604030504040204" pitchFamily="50" charset="-128"/>
                          <a:cs typeface="メイリオ"/>
                        </a:rPr>
                        <a:t>北海道来訪者満足度調査</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（令和５年度）</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txBody>
                  <a:tcPr/>
                </a:tc>
                <a:extLst>
                  <a:ext uri="{0D108BD9-81ED-4DB2-BD59-A6C34878D82A}">
                    <a16:rowId xmlns:a16="http://schemas.microsoft.com/office/drawing/2014/main" val="4083156489"/>
                  </a:ext>
                </a:extLst>
              </a:tr>
            </a:tbl>
          </a:graphicData>
        </a:graphic>
      </p:graphicFrame>
      <p:pic>
        <p:nvPicPr>
          <p:cNvPr id="17" name="図 16">
            <a:extLst>
              <a:ext uri="{FF2B5EF4-FFF2-40B4-BE49-F238E27FC236}">
                <a16:creationId xmlns:a16="http://schemas.microsoft.com/office/drawing/2014/main" id="{094AC55B-CB91-20B7-9A65-D000EC5D350A}"/>
              </a:ext>
            </a:extLst>
          </p:cNvPr>
          <p:cNvPicPr>
            <a:picLocks noChangeAspect="1"/>
          </p:cNvPicPr>
          <p:nvPr/>
        </p:nvPicPr>
        <p:blipFill rotWithShape="1">
          <a:blip r:embed="rId2"/>
          <a:srcRect t="8385"/>
          <a:stretch/>
        </p:blipFill>
        <p:spPr>
          <a:xfrm>
            <a:off x="3022342" y="4829549"/>
            <a:ext cx="2548238" cy="1830429"/>
          </a:xfrm>
          <a:prstGeom prst="rect">
            <a:avLst/>
          </a:prstGeom>
        </p:spPr>
      </p:pic>
      <p:sp>
        <p:nvSpPr>
          <p:cNvPr id="18" name="テキスト ボックス 17">
            <a:extLst>
              <a:ext uri="{FF2B5EF4-FFF2-40B4-BE49-F238E27FC236}">
                <a16:creationId xmlns:a16="http://schemas.microsoft.com/office/drawing/2014/main" id="{AE60307F-11C7-54E3-60C5-AA59D2147F3A}"/>
              </a:ext>
            </a:extLst>
          </p:cNvPr>
          <p:cNvSpPr txBox="1"/>
          <p:nvPr/>
        </p:nvSpPr>
        <p:spPr>
          <a:xfrm>
            <a:off x="3379927" y="4473707"/>
            <a:ext cx="2190653" cy="276999"/>
          </a:xfrm>
          <a:prstGeom prst="rect">
            <a:avLst/>
          </a:prstGeom>
          <a:noFill/>
        </p:spPr>
        <p:txBody>
          <a:bodyPr wrap="square" rtlCol="0">
            <a:spAutoFit/>
          </a:bodyPr>
          <a:lstStyle/>
          <a:p>
            <a:pPr algn="l"/>
            <a:r>
              <a:rPr lang="ja-JP" altLang="en-US" sz="1200" b="1" dirty="0">
                <a:solidFill>
                  <a:srgbClr val="FF0000"/>
                </a:solidFill>
                <a:latin typeface="Meiryo UI" panose="020B0604030504040204" pitchFamily="50" charset="-128"/>
                <a:ea typeface="Meiryo UI" panose="020B0604030504040204" pitchFamily="50" charset="-128"/>
              </a:rPr>
              <a:t>■道外</a:t>
            </a:r>
            <a:r>
              <a:rPr kumimoji="1" lang="ja-JP" altLang="en-US" sz="1200" b="1" dirty="0">
                <a:solidFill>
                  <a:srgbClr val="FF0000"/>
                </a:solidFill>
                <a:latin typeface="Meiryo UI" panose="020B0604030504040204" pitchFamily="50" charset="-128"/>
                <a:ea typeface="Meiryo UI" panose="020B0604030504040204" pitchFamily="50" charset="-128"/>
              </a:rPr>
              <a:t>観光客の居住地分布</a:t>
            </a:r>
          </a:p>
        </p:txBody>
      </p:sp>
      <p:sp>
        <p:nvSpPr>
          <p:cNvPr id="4" name="コンテンツ プレースホルダー 3">
            <a:extLst>
              <a:ext uri="{FF2B5EF4-FFF2-40B4-BE49-F238E27FC236}">
                <a16:creationId xmlns:a16="http://schemas.microsoft.com/office/drawing/2014/main" id="{BA8CE2CF-019A-5100-34D8-F0BD72224E87}"/>
              </a:ext>
            </a:extLst>
          </p:cNvPr>
          <p:cNvSpPr txBox="1">
            <a:spLocks/>
          </p:cNvSpPr>
          <p:nvPr/>
        </p:nvSpPr>
        <p:spPr>
          <a:xfrm>
            <a:off x="300446" y="810678"/>
            <a:ext cx="2721896" cy="433854"/>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a:solidFill>
                  <a:prstClr val="white"/>
                </a:solidFill>
                <a:latin typeface="Meiryo UI" panose="020B0604030504040204" pitchFamily="50" charset="-128"/>
                <a:ea typeface="Meiryo UI" panose="020B0604030504040204" pitchFamily="50" charset="-128"/>
              </a:rPr>
              <a:t>ターゲット</a:t>
            </a:r>
          </a:p>
        </p:txBody>
      </p:sp>
      <p:sp>
        <p:nvSpPr>
          <p:cNvPr id="3" name="スライド番号プレースホルダー 2">
            <a:extLst>
              <a:ext uri="{FF2B5EF4-FFF2-40B4-BE49-F238E27FC236}">
                <a16:creationId xmlns:a16="http://schemas.microsoft.com/office/drawing/2014/main" id="{371A4AAD-0DE6-3C6D-69B5-AA2D3C5256E6}"/>
              </a:ext>
            </a:extLst>
          </p:cNvPr>
          <p:cNvSpPr>
            <a:spLocks noGrp="1"/>
          </p:cNvSpPr>
          <p:nvPr>
            <p:ph type="sldNum" sz="quarter" idx="12"/>
          </p:nvPr>
        </p:nvSpPr>
        <p:spPr/>
        <p:txBody>
          <a:bodyPr/>
          <a:lstStyle/>
          <a:p>
            <a:fld id="{1B417C47-8415-4130-8DB2-9E7F47CC5EE9}" type="slidenum">
              <a:rPr kumimoji="1" lang="ja-JP" altLang="en-US" smtClean="0"/>
              <a:t>5</a:t>
            </a:fld>
            <a:endParaRPr kumimoji="1" lang="ja-JP" altLang="en-US"/>
          </a:p>
        </p:txBody>
      </p:sp>
    </p:spTree>
    <p:extLst>
      <p:ext uri="{BB962C8B-B14F-4D97-AF65-F5344CB8AC3E}">
        <p14:creationId xmlns:p14="http://schemas.microsoft.com/office/powerpoint/2010/main" val="153399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3">
            <a:extLst>
              <a:ext uri="{FF2B5EF4-FFF2-40B4-BE49-F238E27FC236}">
                <a16:creationId xmlns:a16="http://schemas.microsoft.com/office/drawing/2014/main" id="{3EB89973-E80F-11B9-B1E2-8A7CA10D3F1F}"/>
              </a:ext>
            </a:extLst>
          </p:cNvPr>
          <p:cNvSpPr txBox="1">
            <a:spLocks/>
          </p:cNvSpPr>
          <p:nvPr/>
        </p:nvSpPr>
        <p:spPr>
          <a:xfrm>
            <a:off x="341522" y="648585"/>
            <a:ext cx="2976548" cy="442587"/>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目標と成果指標（</a:t>
            </a:r>
            <a:r>
              <a:rPr kumimoji="0" lang="en-US" altLang="ja-JP" sz="1600" b="1" kern="0" dirty="0">
                <a:solidFill>
                  <a:prstClr val="white"/>
                </a:solidFill>
                <a:latin typeface="Meiryo UI" panose="020B0604030504040204" pitchFamily="50" charset="-128"/>
                <a:ea typeface="Meiryo UI" panose="020B0604030504040204" pitchFamily="50" charset="-128"/>
              </a:rPr>
              <a:t>KPI</a:t>
            </a:r>
            <a:r>
              <a:rPr kumimoji="0" lang="ja-JP" altLang="en-US" sz="1600" b="1" kern="0" dirty="0">
                <a:solidFill>
                  <a:prstClr val="white"/>
                </a:solidFill>
                <a:latin typeface="Meiryo UI" panose="020B0604030504040204" pitchFamily="50" charset="-128"/>
                <a:ea typeface="Meiryo UI" panose="020B0604030504040204" pitchFamily="50" charset="-128"/>
              </a:rPr>
              <a:t>）</a:t>
            </a:r>
          </a:p>
        </p:txBody>
      </p:sp>
      <p:sp>
        <p:nvSpPr>
          <p:cNvPr id="4" name="タイトル 4">
            <a:extLst>
              <a:ext uri="{FF2B5EF4-FFF2-40B4-BE49-F238E27FC236}">
                <a16:creationId xmlns:a16="http://schemas.microsoft.com/office/drawing/2014/main" id="{B115E6DC-85F2-71AC-45AF-61E1EF99C15D}"/>
              </a:ext>
            </a:extLst>
          </p:cNvPr>
          <p:cNvSpPr>
            <a:spLocks noGrp="1"/>
          </p:cNvSpPr>
          <p:nvPr>
            <p:ph type="title"/>
          </p:nvPr>
        </p:nvSpPr>
        <p:spPr>
          <a:xfrm>
            <a:off x="287647" y="89195"/>
            <a:ext cx="4052777" cy="633820"/>
          </a:xfrm>
        </p:spPr>
        <p:txBody>
          <a:bodyPr>
            <a:noAutofit/>
          </a:bodyPr>
          <a:lstStyle/>
          <a:p>
            <a:r>
              <a:rPr lang="en-US" altLang="ja-JP" sz="2400"/>
              <a:t>【R7</a:t>
            </a:r>
            <a:r>
              <a:rPr lang="ja-JP" altLang="en-US" sz="2400"/>
              <a:t>年度事業計画</a:t>
            </a:r>
            <a:r>
              <a:rPr lang="en-US" altLang="ja-JP" sz="2400"/>
              <a:t>】</a:t>
            </a:r>
            <a:endParaRPr lang="ja-JP" altLang="en-US" sz="2400"/>
          </a:p>
        </p:txBody>
      </p:sp>
      <p:graphicFrame>
        <p:nvGraphicFramePr>
          <p:cNvPr id="2" name="表 7">
            <a:extLst>
              <a:ext uri="{FF2B5EF4-FFF2-40B4-BE49-F238E27FC236}">
                <a16:creationId xmlns:a16="http://schemas.microsoft.com/office/drawing/2014/main" id="{5723234E-5C53-C222-A34A-49AA81E3D747}"/>
              </a:ext>
            </a:extLst>
          </p:cNvPr>
          <p:cNvGraphicFramePr>
            <a:graphicFrameLocks noGrp="1"/>
          </p:cNvGraphicFramePr>
          <p:nvPr>
            <p:extLst>
              <p:ext uri="{D42A27DB-BD31-4B8C-83A1-F6EECF244321}">
                <p14:modId xmlns:p14="http://schemas.microsoft.com/office/powerpoint/2010/main" val="4029367870"/>
              </p:ext>
            </p:extLst>
          </p:nvPr>
        </p:nvGraphicFramePr>
        <p:xfrm>
          <a:off x="341522" y="1281484"/>
          <a:ext cx="5438662" cy="5030957"/>
        </p:xfrm>
        <a:graphic>
          <a:graphicData uri="http://schemas.openxmlformats.org/drawingml/2006/table">
            <a:tbl>
              <a:tblPr firstRow="1" bandRow="1"/>
              <a:tblGrid>
                <a:gridCol w="5438662">
                  <a:extLst>
                    <a:ext uri="{9D8B030D-6E8A-4147-A177-3AD203B41FA5}">
                      <a16:colId xmlns:a16="http://schemas.microsoft.com/office/drawing/2014/main" val="2229878943"/>
                    </a:ext>
                  </a:extLst>
                </a:gridCol>
              </a:tblGrid>
              <a:tr h="984192">
                <a:tc>
                  <a:txBody>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アウトプット（</a:t>
                      </a:r>
                      <a:r>
                        <a:rPr kumimoji="1" lang="en-US" altLang="ja-JP" sz="1400" b="1" dirty="0">
                          <a:solidFill>
                            <a:schemeClr val="bg1"/>
                          </a:solidFill>
                          <a:latin typeface="Meiryo UI" panose="020B0604030504040204" pitchFamily="50" charset="-128"/>
                          <a:ea typeface="Meiryo UI" panose="020B0604030504040204" pitchFamily="50" charset="-128"/>
                        </a:rPr>
                        <a:t>※</a:t>
                      </a:r>
                      <a:r>
                        <a:rPr kumimoji="1" lang="ja-JP" altLang="en-US" sz="1400" b="1" dirty="0">
                          <a:solidFill>
                            <a:schemeClr val="bg1"/>
                          </a:solidFill>
                          <a:latin typeface="Meiryo UI" panose="020B0604030504040204" pitchFamily="50" charset="-128"/>
                          <a:ea typeface="Meiryo UI" panose="020B0604030504040204" pitchFamily="50" charset="-128"/>
                        </a:rPr>
                        <a:t>継続事業の場合は、原則、前年度の内容を記載）</a:t>
                      </a:r>
                    </a:p>
                  </a:txBody>
                  <a:tcPr>
                    <a:solidFill>
                      <a:srgbClr val="082C65"/>
                    </a:solidFill>
                  </a:tcPr>
                </a:tc>
                <a:extLst>
                  <a:ext uri="{0D108BD9-81ED-4DB2-BD59-A6C34878D82A}">
                    <a16:rowId xmlns:a16="http://schemas.microsoft.com/office/drawing/2014/main" val="4204567324"/>
                  </a:ext>
                </a:extLst>
              </a:tr>
              <a:tr h="4046765">
                <a:tc>
                  <a:txBody>
                    <a:bodyPr/>
                    <a:lstStyle/>
                    <a:p>
                      <a:r>
                        <a:rPr lang="ja-JP" altLang="en-US" sz="1200" dirty="0">
                          <a:solidFill>
                            <a:srgbClr val="FF0000"/>
                          </a:solidFill>
                          <a:latin typeface="Meiryo UI" panose="020B0604030504040204" pitchFamily="50" charset="-128"/>
                          <a:ea typeface="Meiryo UI" panose="020B0604030504040204" pitchFamily="50" charset="-128"/>
                          <a:cs typeface="メイリオ"/>
                        </a:rPr>
                        <a:t>①電子ギフト</a:t>
                      </a:r>
                      <a:r>
                        <a:rPr lang="en-US" altLang="ja-JP" sz="1200" dirty="0">
                          <a:solidFill>
                            <a:srgbClr val="FF0000"/>
                          </a:solidFill>
                          <a:latin typeface="Meiryo UI" panose="020B0604030504040204" pitchFamily="50" charset="-128"/>
                          <a:ea typeface="Meiryo UI" panose="020B0604030504040204" pitchFamily="50" charset="-128"/>
                          <a:cs typeface="メイリオ"/>
                        </a:rPr>
                        <a:t>LP</a:t>
                      </a:r>
                      <a:r>
                        <a:rPr lang="ja-JP" altLang="en-US" sz="1200" dirty="0">
                          <a:solidFill>
                            <a:srgbClr val="FF0000"/>
                          </a:solidFill>
                          <a:latin typeface="Meiryo UI" panose="020B0604030504040204" pitchFamily="50" charset="-128"/>
                          <a:ea typeface="Meiryo UI" panose="020B0604030504040204" pitchFamily="50" charset="-128"/>
                          <a:cs typeface="メイリオ"/>
                        </a:rPr>
                        <a:t>（</a:t>
                      </a:r>
                      <a:r>
                        <a:rPr lang="en-US" altLang="ja-JP" sz="1200" dirty="0">
                          <a:solidFill>
                            <a:srgbClr val="FF0000"/>
                          </a:solidFill>
                          <a:latin typeface="Meiryo UI" panose="020B0604030504040204" pitchFamily="50" charset="-128"/>
                          <a:ea typeface="Meiryo UI" panose="020B0604030504040204" pitchFamily="50" charset="-128"/>
                          <a:cs typeface="メイリオ"/>
                        </a:rPr>
                        <a:t>HP</a:t>
                      </a:r>
                      <a:r>
                        <a:rPr lang="ja-JP" altLang="en-US" sz="1200" dirty="0">
                          <a:solidFill>
                            <a:srgbClr val="FF0000"/>
                          </a:solidFill>
                          <a:latin typeface="Meiryo UI" panose="020B0604030504040204" pitchFamily="50" charset="-128"/>
                          <a:ea typeface="Meiryo UI" panose="020B0604030504040204" pitchFamily="50" charset="-128"/>
                          <a:cs typeface="メイリオ"/>
                        </a:rPr>
                        <a:t>）の告知</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■令和７年（記者会見</a:t>
                      </a:r>
                      <a:r>
                        <a:rPr lang="en-US" altLang="ja-JP" sz="1200" dirty="0">
                          <a:solidFill>
                            <a:srgbClr val="FF0000"/>
                          </a:solidFill>
                          <a:latin typeface="Meiryo UI" panose="020B0604030504040204" pitchFamily="50" charset="-128"/>
                          <a:ea typeface="Meiryo UI" panose="020B0604030504040204" pitchFamily="50" charset="-128"/>
                          <a:cs typeface="メイリオ"/>
                        </a:rPr>
                        <a:t>1</a:t>
                      </a:r>
                      <a:r>
                        <a:rPr lang="ja-JP" altLang="en-US" sz="1200" dirty="0">
                          <a:solidFill>
                            <a:srgbClr val="FF0000"/>
                          </a:solidFill>
                          <a:latin typeface="Meiryo UI" panose="020B0604030504040204" pitchFamily="50" charset="-128"/>
                          <a:ea typeface="Meiryo UI" panose="020B0604030504040204" pitchFamily="50" charset="-128"/>
                          <a:cs typeface="メイリオ"/>
                        </a:rPr>
                        <a:t>回、リリース</a:t>
                      </a:r>
                      <a:r>
                        <a:rPr lang="en-US" altLang="ja-JP" sz="1200" dirty="0">
                          <a:solidFill>
                            <a:srgbClr val="FF0000"/>
                          </a:solidFill>
                          <a:latin typeface="Meiryo UI" panose="020B0604030504040204" pitchFamily="50" charset="-128"/>
                          <a:ea typeface="Meiryo UI" panose="020B0604030504040204" pitchFamily="50" charset="-128"/>
                          <a:cs typeface="メイリオ"/>
                        </a:rPr>
                        <a:t>3</a:t>
                      </a:r>
                      <a:r>
                        <a:rPr lang="ja-JP" altLang="en-US" sz="1200" dirty="0">
                          <a:solidFill>
                            <a:srgbClr val="FF0000"/>
                          </a:solidFill>
                          <a:latin typeface="Meiryo UI" panose="020B0604030504040204" pitchFamily="50" charset="-128"/>
                          <a:ea typeface="Meiryo UI" panose="020B0604030504040204" pitchFamily="50" charset="-128"/>
                          <a:cs typeface="メイリオ"/>
                        </a:rPr>
                        <a:t>か所）</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　メデイア媒体　</a:t>
                      </a:r>
                      <a:r>
                        <a:rPr lang="en-US" altLang="ja-JP" sz="1200" dirty="0">
                          <a:solidFill>
                            <a:srgbClr val="FF0000"/>
                          </a:solidFill>
                          <a:latin typeface="Meiryo UI" panose="020B0604030504040204" pitchFamily="50" charset="-128"/>
                          <a:ea typeface="Meiryo UI" panose="020B0604030504040204" pitchFamily="50" charset="-128"/>
                          <a:cs typeface="メイリオ"/>
                        </a:rPr>
                        <a:t>10</a:t>
                      </a:r>
                      <a:r>
                        <a:rPr lang="ja-JP" altLang="en-US" sz="1200" dirty="0">
                          <a:solidFill>
                            <a:srgbClr val="FF0000"/>
                          </a:solidFill>
                          <a:latin typeface="Meiryo UI" panose="020B0604030504040204" pitchFamily="50" charset="-128"/>
                          <a:ea typeface="Meiryo UI" panose="020B0604030504040204" pitchFamily="50" charset="-128"/>
                          <a:cs typeface="メイリオ"/>
                        </a:rPr>
                        <a:t>社以上掲載、</a:t>
                      </a:r>
                      <a:r>
                        <a:rPr lang="en-US" altLang="ja-JP" sz="1200" dirty="0">
                          <a:solidFill>
                            <a:srgbClr val="FF0000"/>
                          </a:solidFill>
                          <a:latin typeface="Meiryo UI" panose="020B0604030504040204" pitchFamily="50" charset="-128"/>
                          <a:ea typeface="Meiryo UI" panose="020B0604030504040204" pitchFamily="50" charset="-128"/>
                          <a:cs typeface="メイリオ"/>
                        </a:rPr>
                        <a:t>SNS</a:t>
                      </a:r>
                      <a:r>
                        <a:rPr lang="ja-JP" altLang="en-US" sz="1200" dirty="0">
                          <a:solidFill>
                            <a:srgbClr val="FF0000"/>
                          </a:solidFill>
                          <a:latin typeface="Meiryo UI" panose="020B0604030504040204" pitchFamily="50" charset="-128"/>
                          <a:ea typeface="Meiryo UI" panose="020B0604030504040204" pitchFamily="50" charset="-128"/>
                          <a:cs typeface="メイリオ"/>
                        </a:rPr>
                        <a:t>コンテンツ投稿数　２</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■令和８年度　</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Meiryo UI" panose="020B0604030504040204" pitchFamily="50" charset="-128"/>
                          <a:ea typeface="Meiryo UI" panose="020B0604030504040204" pitchFamily="50" charset="-128"/>
                          <a:cs typeface="メイリオ"/>
                        </a:rPr>
                        <a:t>　メデイア媒体　</a:t>
                      </a:r>
                      <a:r>
                        <a:rPr lang="en-US" altLang="ja-JP" sz="1200" dirty="0">
                          <a:solidFill>
                            <a:srgbClr val="FF0000"/>
                          </a:solidFill>
                          <a:latin typeface="Meiryo UI" panose="020B0604030504040204" pitchFamily="50" charset="-128"/>
                          <a:ea typeface="Meiryo UI" panose="020B0604030504040204" pitchFamily="50" charset="-128"/>
                          <a:cs typeface="メイリオ"/>
                        </a:rPr>
                        <a:t>20</a:t>
                      </a:r>
                      <a:r>
                        <a:rPr lang="ja-JP" altLang="en-US" sz="1200" dirty="0">
                          <a:solidFill>
                            <a:srgbClr val="FF0000"/>
                          </a:solidFill>
                          <a:latin typeface="Meiryo UI" panose="020B0604030504040204" pitchFamily="50" charset="-128"/>
                          <a:ea typeface="Meiryo UI" panose="020B0604030504040204" pitchFamily="50" charset="-128"/>
                          <a:cs typeface="メイリオ"/>
                        </a:rPr>
                        <a:t>社以上掲載、</a:t>
                      </a:r>
                      <a:r>
                        <a:rPr lang="en-US" altLang="ja-JP" sz="1200" dirty="0">
                          <a:solidFill>
                            <a:srgbClr val="FF0000"/>
                          </a:solidFill>
                          <a:latin typeface="Meiryo UI" panose="020B0604030504040204" pitchFamily="50" charset="-128"/>
                          <a:ea typeface="Meiryo UI" panose="020B0604030504040204" pitchFamily="50" charset="-128"/>
                          <a:cs typeface="メイリオ"/>
                        </a:rPr>
                        <a:t>SNS</a:t>
                      </a:r>
                      <a:r>
                        <a:rPr lang="ja-JP" altLang="en-US" sz="1200" dirty="0">
                          <a:solidFill>
                            <a:srgbClr val="FF0000"/>
                          </a:solidFill>
                          <a:latin typeface="Meiryo UI" panose="020B0604030504040204" pitchFamily="50" charset="-128"/>
                          <a:ea typeface="Meiryo UI" panose="020B0604030504040204" pitchFamily="50" charset="-128"/>
                          <a:cs typeface="メイリオ"/>
                        </a:rPr>
                        <a:t>コンテンツ投稿数　３</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■令和９年度</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Meiryo UI" panose="020B0604030504040204" pitchFamily="50" charset="-128"/>
                          <a:ea typeface="Meiryo UI" panose="020B0604030504040204" pitchFamily="50" charset="-128"/>
                          <a:cs typeface="メイリオ"/>
                        </a:rPr>
                        <a:t>　メデイア媒体　</a:t>
                      </a:r>
                      <a:r>
                        <a:rPr lang="en-US" altLang="ja-JP" sz="1200" dirty="0">
                          <a:solidFill>
                            <a:srgbClr val="FF0000"/>
                          </a:solidFill>
                          <a:latin typeface="Meiryo UI" panose="020B0604030504040204" pitchFamily="50" charset="-128"/>
                          <a:ea typeface="Meiryo UI" panose="020B0604030504040204" pitchFamily="50" charset="-128"/>
                          <a:cs typeface="メイリオ"/>
                        </a:rPr>
                        <a:t>30</a:t>
                      </a:r>
                      <a:r>
                        <a:rPr lang="ja-JP" altLang="en-US" sz="1200" dirty="0">
                          <a:solidFill>
                            <a:srgbClr val="FF0000"/>
                          </a:solidFill>
                          <a:latin typeface="Meiryo UI" panose="020B0604030504040204" pitchFamily="50" charset="-128"/>
                          <a:ea typeface="Meiryo UI" panose="020B0604030504040204" pitchFamily="50" charset="-128"/>
                          <a:cs typeface="メイリオ"/>
                        </a:rPr>
                        <a:t>社以上掲載、</a:t>
                      </a:r>
                      <a:r>
                        <a:rPr lang="en-US" altLang="ja-JP" sz="1200" dirty="0">
                          <a:solidFill>
                            <a:srgbClr val="FF0000"/>
                          </a:solidFill>
                          <a:latin typeface="Meiryo UI" panose="020B0604030504040204" pitchFamily="50" charset="-128"/>
                          <a:ea typeface="Meiryo UI" panose="020B0604030504040204" pitchFamily="50" charset="-128"/>
                          <a:cs typeface="メイリオ"/>
                        </a:rPr>
                        <a:t>SNS</a:t>
                      </a:r>
                      <a:r>
                        <a:rPr lang="ja-JP" altLang="en-US" sz="1200" dirty="0">
                          <a:solidFill>
                            <a:srgbClr val="FF0000"/>
                          </a:solidFill>
                          <a:latin typeface="Meiryo UI" panose="020B0604030504040204" pitchFamily="50" charset="-128"/>
                          <a:ea typeface="Meiryo UI" panose="020B0604030504040204" pitchFamily="50" charset="-128"/>
                          <a:cs typeface="メイリオ"/>
                        </a:rPr>
                        <a:t>コンテンツ投稿数　５</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②電子ギフト加盟店舗募集（累計）　</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Meiryo UI" panose="020B0604030504040204" pitchFamily="50" charset="-128"/>
                          <a:ea typeface="Meiryo UI" panose="020B0604030504040204" pitchFamily="50" charset="-128"/>
                          <a:cs typeface="メイリオ"/>
                        </a:rPr>
                        <a:t>■令和７年度</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rgbClr val="FF0000"/>
                          </a:solidFill>
                          <a:latin typeface="Meiryo UI" panose="020B0604030504040204" pitchFamily="50" charset="-128"/>
                          <a:ea typeface="Meiryo UI" panose="020B0604030504040204" pitchFamily="50" charset="-128"/>
                          <a:cs typeface="メイリオ"/>
                        </a:rPr>
                        <a:t>350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店舗以上（宿泊施設</a:t>
                      </a:r>
                      <a:r>
                        <a:rPr lang="en-US" altLang="ja-JP" sz="1200" dirty="0">
                          <a:solidFill>
                            <a:srgbClr val="FF0000"/>
                          </a:solidFill>
                          <a:latin typeface="Meiryo UI" panose="020B0604030504040204" pitchFamily="50" charset="-128"/>
                          <a:ea typeface="Meiryo UI" panose="020B0604030504040204" pitchFamily="50" charset="-128"/>
                          <a:cs typeface="メイリオ"/>
                        </a:rPr>
                        <a:t>100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店舗、飲食店</a:t>
                      </a:r>
                      <a:r>
                        <a:rPr lang="en-US" altLang="ja-JP" sz="1200" dirty="0">
                          <a:solidFill>
                            <a:srgbClr val="FF0000"/>
                          </a:solidFill>
                          <a:latin typeface="Meiryo UI" panose="020B0604030504040204" pitchFamily="50" charset="-128"/>
                          <a:ea typeface="Meiryo UI" panose="020B0604030504040204" pitchFamily="50" charset="-128"/>
                          <a:cs typeface="メイリオ"/>
                        </a:rPr>
                        <a:t>200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店舗、体験施設</a:t>
                      </a:r>
                      <a:r>
                        <a:rPr lang="en-US" altLang="ja-JP" sz="1200" dirty="0">
                          <a:solidFill>
                            <a:srgbClr val="FF0000"/>
                          </a:solidFill>
                          <a:latin typeface="Meiryo UI" panose="020B0604030504040204" pitchFamily="50" charset="-128"/>
                          <a:ea typeface="Meiryo UI" panose="020B0604030504040204" pitchFamily="50" charset="-128"/>
                          <a:cs typeface="メイリオ"/>
                        </a:rPr>
                        <a:t>50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■令和８年度</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en-US" altLang="ja-JP" sz="1200" dirty="0">
                          <a:solidFill>
                            <a:srgbClr val="FF0000"/>
                          </a:solidFill>
                          <a:latin typeface="Meiryo UI" panose="020B0604030504040204" pitchFamily="50" charset="-128"/>
                          <a:ea typeface="Meiryo UI" panose="020B0604030504040204" pitchFamily="50" charset="-128"/>
                          <a:cs typeface="メイリオ"/>
                        </a:rPr>
                        <a:t>500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店舗以上（宿泊施設</a:t>
                      </a:r>
                      <a:r>
                        <a:rPr lang="en-US" altLang="ja-JP" sz="1200" dirty="0">
                          <a:solidFill>
                            <a:srgbClr val="FF0000"/>
                          </a:solidFill>
                          <a:latin typeface="Meiryo UI" panose="020B0604030504040204" pitchFamily="50" charset="-128"/>
                          <a:ea typeface="Meiryo UI" panose="020B0604030504040204" pitchFamily="50" charset="-128"/>
                          <a:cs typeface="メイリオ"/>
                        </a:rPr>
                        <a:t>130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店舗、飲食店</a:t>
                      </a:r>
                      <a:r>
                        <a:rPr lang="en-US" altLang="ja-JP" sz="1200" dirty="0">
                          <a:solidFill>
                            <a:srgbClr val="FF0000"/>
                          </a:solidFill>
                          <a:latin typeface="Meiryo UI" panose="020B0604030504040204" pitchFamily="50" charset="-128"/>
                          <a:ea typeface="Meiryo UI" panose="020B0604030504040204" pitchFamily="50" charset="-128"/>
                          <a:cs typeface="メイリオ"/>
                        </a:rPr>
                        <a:t>300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店舗、体験施設</a:t>
                      </a:r>
                      <a:r>
                        <a:rPr lang="en-US" altLang="ja-JP" sz="1200" dirty="0">
                          <a:solidFill>
                            <a:srgbClr val="FF0000"/>
                          </a:solidFill>
                          <a:latin typeface="Meiryo UI" panose="020B0604030504040204" pitchFamily="50" charset="-128"/>
                          <a:ea typeface="Meiryo UI" panose="020B0604030504040204" pitchFamily="50" charset="-128"/>
                          <a:cs typeface="メイリオ"/>
                        </a:rPr>
                        <a:t>70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ja-JP" altLang="en-US" sz="1200" dirty="0">
                          <a:solidFill>
                            <a:srgbClr val="FF0000"/>
                          </a:solidFill>
                          <a:latin typeface="Meiryo UI" panose="020B0604030504040204" pitchFamily="50" charset="-128"/>
                          <a:ea typeface="Meiryo UI" panose="020B0604030504040204" pitchFamily="50" charset="-128"/>
                          <a:cs typeface="メイリオ"/>
                        </a:rPr>
                        <a:t>■令和９年度</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p>
                      <a:r>
                        <a:rPr lang="en-US" altLang="ja-JP" sz="1200" dirty="0">
                          <a:solidFill>
                            <a:srgbClr val="FF0000"/>
                          </a:solidFill>
                          <a:latin typeface="Meiryo UI" panose="020B0604030504040204" pitchFamily="50" charset="-128"/>
                          <a:ea typeface="Meiryo UI" panose="020B0604030504040204" pitchFamily="50" charset="-128"/>
                          <a:cs typeface="メイリオ"/>
                        </a:rPr>
                        <a:t>700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店舗以上（宿泊施設</a:t>
                      </a:r>
                      <a:r>
                        <a:rPr lang="en-US" altLang="ja-JP" sz="1200" dirty="0">
                          <a:solidFill>
                            <a:srgbClr val="FF0000"/>
                          </a:solidFill>
                          <a:latin typeface="Meiryo UI" panose="020B0604030504040204" pitchFamily="50" charset="-128"/>
                          <a:ea typeface="Meiryo UI" panose="020B0604030504040204" pitchFamily="50" charset="-128"/>
                          <a:cs typeface="メイリオ"/>
                        </a:rPr>
                        <a:t>150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店舗、飲食店</a:t>
                      </a:r>
                      <a:r>
                        <a:rPr lang="en-US" altLang="ja-JP" sz="1200" dirty="0">
                          <a:solidFill>
                            <a:srgbClr val="FF0000"/>
                          </a:solidFill>
                          <a:latin typeface="Meiryo UI" panose="020B0604030504040204" pitchFamily="50" charset="-128"/>
                          <a:ea typeface="Meiryo UI" panose="020B0604030504040204" pitchFamily="50" charset="-128"/>
                          <a:cs typeface="メイリオ"/>
                        </a:rPr>
                        <a:t>450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店舗、体験施設</a:t>
                      </a:r>
                      <a:r>
                        <a:rPr lang="en-US" altLang="ja-JP" sz="1200" dirty="0">
                          <a:solidFill>
                            <a:srgbClr val="FF0000"/>
                          </a:solidFill>
                          <a:latin typeface="Meiryo UI" panose="020B0604030504040204" pitchFamily="50" charset="-128"/>
                          <a:ea typeface="Meiryo UI" panose="020B0604030504040204" pitchFamily="50" charset="-128"/>
                          <a:cs typeface="メイリオ"/>
                        </a:rPr>
                        <a:t>100</a:t>
                      </a:r>
                      <a:r>
                        <a:rPr lang="ja-JP" altLang="en-US" sz="1200" dirty="0">
                          <a:solidFill>
                            <a:srgbClr val="FF0000"/>
                          </a:solidFill>
                          <a:latin typeface="Meiryo UI" panose="020B0604030504040204" pitchFamily="50" charset="-128"/>
                          <a:ea typeface="Meiryo UI" panose="020B0604030504040204" pitchFamily="50" charset="-128"/>
                          <a:cs typeface="メイリオ"/>
                        </a:rPr>
                        <a:t>店舗）</a:t>
                      </a:r>
                      <a:endParaRPr lang="en-US" altLang="ja-JP" sz="1200" dirty="0">
                        <a:solidFill>
                          <a:srgbClr val="FF0000"/>
                        </a:solidFill>
                        <a:latin typeface="Meiryo UI" panose="020B0604030504040204" pitchFamily="50" charset="-128"/>
                        <a:ea typeface="Meiryo UI" panose="020B0604030504040204" pitchFamily="50" charset="-128"/>
                        <a:cs typeface="メイリオ"/>
                      </a:endParaRPr>
                    </a:p>
                  </a:txBody>
                  <a:tcPr/>
                </a:tc>
                <a:extLst>
                  <a:ext uri="{0D108BD9-81ED-4DB2-BD59-A6C34878D82A}">
                    <a16:rowId xmlns:a16="http://schemas.microsoft.com/office/drawing/2014/main" val="4083156489"/>
                  </a:ext>
                </a:extLst>
              </a:tr>
            </a:tbl>
          </a:graphicData>
        </a:graphic>
      </p:graphicFrame>
      <p:graphicFrame>
        <p:nvGraphicFramePr>
          <p:cNvPr id="3" name="表 7">
            <a:extLst>
              <a:ext uri="{FF2B5EF4-FFF2-40B4-BE49-F238E27FC236}">
                <a16:creationId xmlns:a16="http://schemas.microsoft.com/office/drawing/2014/main" id="{7ACB6EB7-CD44-357E-5D5E-430B23ADA1E6}"/>
              </a:ext>
            </a:extLst>
          </p:cNvPr>
          <p:cNvGraphicFramePr>
            <a:graphicFrameLocks noGrp="1"/>
          </p:cNvGraphicFramePr>
          <p:nvPr>
            <p:extLst>
              <p:ext uri="{D42A27DB-BD31-4B8C-83A1-F6EECF244321}">
                <p14:modId xmlns:p14="http://schemas.microsoft.com/office/powerpoint/2010/main" val="370980527"/>
              </p:ext>
            </p:extLst>
          </p:nvPr>
        </p:nvGraphicFramePr>
        <p:xfrm>
          <a:off x="6411817" y="1261816"/>
          <a:ext cx="5307562" cy="1663944"/>
        </p:xfrm>
        <a:graphic>
          <a:graphicData uri="http://schemas.openxmlformats.org/drawingml/2006/table">
            <a:tbl>
              <a:tblPr firstRow="1" bandRow="1"/>
              <a:tblGrid>
                <a:gridCol w="5307562">
                  <a:extLst>
                    <a:ext uri="{9D8B030D-6E8A-4147-A177-3AD203B41FA5}">
                      <a16:colId xmlns:a16="http://schemas.microsoft.com/office/drawing/2014/main" val="2229878943"/>
                    </a:ext>
                  </a:extLst>
                </a:gridCol>
              </a:tblGrid>
              <a:tr h="380081">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アウトカム（令和７年度）</a:t>
                      </a:r>
                    </a:p>
                  </a:txBody>
                  <a:tcPr>
                    <a:solidFill>
                      <a:srgbClr val="082C65"/>
                    </a:solidFill>
                  </a:tcPr>
                </a:tc>
                <a:extLst>
                  <a:ext uri="{0D108BD9-81ED-4DB2-BD59-A6C34878D82A}">
                    <a16:rowId xmlns:a16="http://schemas.microsoft.com/office/drawing/2014/main" val="4204567324"/>
                  </a:ext>
                </a:extLst>
              </a:tr>
              <a:tr h="1283863">
                <a:tc>
                  <a:txBody>
                    <a:bodyPr/>
                    <a:lstStyle/>
                    <a:p>
                      <a:r>
                        <a:rPr lang="ja-JP" altLang="en-US" sz="1200">
                          <a:solidFill>
                            <a:srgbClr val="FF0000"/>
                          </a:solidFill>
                          <a:latin typeface="Meiryo UI" panose="020B0604030504040204" pitchFamily="50" charset="-128"/>
                          <a:ea typeface="Meiryo UI" panose="020B0604030504040204" pitchFamily="50" charset="-128"/>
                          <a:cs typeface="メイリオ"/>
                        </a:rPr>
                        <a:t>①ー１電子ギフトサイトＬＰ（</a:t>
                      </a:r>
                      <a:r>
                        <a:rPr lang="en-US" altLang="ja-JP" sz="1200">
                          <a:solidFill>
                            <a:srgbClr val="FF0000"/>
                          </a:solidFill>
                          <a:latin typeface="Meiryo UI" panose="020B0604030504040204" pitchFamily="50" charset="-128"/>
                          <a:ea typeface="Meiryo UI" panose="020B0604030504040204" pitchFamily="50" charset="-128"/>
                          <a:cs typeface="メイリオ"/>
                        </a:rPr>
                        <a:t>HP</a:t>
                      </a:r>
                      <a:r>
                        <a:rPr lang="ja-JP" altLang="en-US" sz="1200">
                          <a:solidFill>
                            <a:srgbClr val="FF0000"/>
                          </a:solidFill>
                          <a:latin typeface="Meiryo UI" panose="020B0604030504040204" pitchFamily="50" charset="-128"/>
                          <a:ea typeface="Meiryo UI" panose="020B0604030504040204" pitchFamily="50" charset="-128"/>
                          <a:cs typeface="メイリオ"/>
                        </a:rPr>
                        <a:t>）　セッション数　</a:t>
                      </a:r>
                      <a:r>
                        <a:rPr lang="en-US" altLang="ja-JP" sz="1200">
                          <a:solidFill>
                            <a:srgbClr val="FF0000"/>
                          </a:solidFill>
                          <a:latin typeface="Meiryo UI" panose="020B0604030504040204" pitchFamily="50" charset="-128"/>
                          <a:ea typeface="Meiryo UI" panose="020B0604030504040204" pitchFamily="50" charset="-128"/>
                          <a:cs typeface="メイリオ"/>
                        </a:rPr>
                        <a:t>12,000</a:t>
                      </a:r>
                      <a:r>
                        <a:rPr lang="ja-JP" altLang="en-US" sz="1200">
                          <a:solidFill>
                            <a:srgbClr val="FF0000"/>
                          </a:solidFill>
                          <a:latin typeface="Meiryo UI" panose="020B0604030504040204" pitchFamily="50" charset="-128"/>
                          <a:ea typeface="Meiryo UI" panose="020B0604030504040204" pitchFamily="50" charset="-128"/>
                          <a:cs typeface="メイリオ"/>
                        </a:rPr>
                        <a:t>件</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①ー２サイト</a:t>
                      </a:r>
                      <a:r>
                        <a:rPr lang="en-US" altLang="ja-JP" sz="1200">
                          <a:solidFill>
                            <a:srgbClr val="FF0000"/>
                          </a:solidFill>
                          <a:latin typeface="Meiryo UI" panose="020B0604030504040204" pitchFamily="50" charset="-128"/>
                          <a:ea typeface="Meiryo UI" panose="020B0604030504040204" pitchFamily="50" charset="-128"/>
                          <a:cs typeface="メイリオ"/>
                        </a:rPr>
                        <a:t>LP</a:t>
                      </a:r>
                      <a:r>
                        <a:rPr lang="ja-JP" altLang="en-US" sz="1200">
                          <a:solidFill>
                            <a:srgbClr val="FF0000"/>
                          </a:solidFill>
                          <a:latin typeface="Meiryo UI" panose="020B0604030504040204" pitchFamily="50" charset="-128"/>
                          <a:ea typeface="Meiryo UI" panose="020B0604030504040204" pitchFamily="50" charset="-128"/>
                          <a:cs typeface="メイリオ"/>
                        </a:rPr>
                        <a:t>　エンゲージ率　</a:t>
                      </a:r>
                      <a:r>
                        <a:rPr lang="en-US" altLang="ja-JP" sz="1200">
                          <a:solidFill>
                            <a:srgbClr val="FF0000"/>
                          </a:solidFill>
                          <a:latin typeface="Meiryo UI" panose="020B0604030504040204" pitchFamily="50" charset="-128"/>
                          <a:ea typeface="Meiryo UI" panose="020B0604030504040204" pitchFamily="50" charset="-128"/>
                          <a:cs typeface="メイリオ"/>
                        </a:rPr>
                        <a:t>40</a:t>
                      </a:r>
                      <a:r>
                        <a:rPr lang="ja-JP" altLang="en-US" sz="1200">
                          <a:solidFill>
                            <a:srgbClr val="FF0000"/>
                          </a:solidFill>
                          <a:latin typeface="Meiryo UI" panose="020B0604030504040204" pitchFamily="50" charset="-128"/>
                          <a:ea typeface="Meiryo UI" panose="020B0604030504040204" pitchFamily="50" charset="-128"/>
                          <a:cs typeface="メイリオ"/>
                        </a:rPr>
                        <a:t>％　　　　　</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②電子ギフト利用件数</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　　</a:t>
                      </a:r>
                      <a:r>
                        <a:rPr lang="en-US" altLang="ja-JP" sz="1200">
                          <a:solidFill>
                            <a:srgbClr val="FF0000"/>
                          </a:solidFill>
                          <a:latin typeface="Meiryo UI" panose="020B0604030504040204" pitchFamily="50" charset="-128"/>
                          <a:ea typeface="Meiryo UI" panose="020B0604030504040204" pitchFamily="50" charset="-128"/>
                          <a:cs typeface="メイリオ"/>
                        </a:rPr>
                        <a:t>1,150</a:t>
                      </a:r>
                      <a:r>
                        <a:rPr lang="ja-JP" altLang="en-US" sz="1200">
                          <a:solidFill>
                            <a:srgbClr val="FF0000"/>
                          </a:solidFill>
                          <a:latin typeface="Meiryo UI" panose="020B0604030504040204" pitchFamily="50" charset="-128"/>
                          <a:ea typeface="Meiryo UI" panose="020B0604030504040204" pitchFamily="50" charset="-128"/>
                          <a:cs typeface="メイリオ"/>
                        </a:rPr>
                        <a:t>件（宿泊施設</a:t>
                      </a:r>
                      <a:r>
                        <a:rPr lang="en-US" altLang="ja-JP" sz="1200">
                          <a:solidFill>
                            <a:srgbClr val="FF0000"/>
                          </a:solidFill>
                          <a:latin typeface="Meiryo UI" panose="020B0604030504040204" pitchFamily="50" charset="-128"/>
                          <a:ea typeface="Meiryo UI" panose="020B0604030504040204" pitchFamily="50" charset="-128"/>
                          <a:cs typeface="メイリオ"/>
                        </a:rPr>
                        <a:t>250</a:t>
                      </a:r>
                      <a:r>
                        <a:rPr lang="ja-JP" altLang="en-US" sz="1200">
                          <a:solidFill>
                            <a:srgbClr val="FF0000"/>
                          </a:solidFill>
                          <a:latin typeface="Meiryo UI" panose="020B0604030504040204" pitchFamily="50" charset="-128"/>
                          <a:ea typeface="Meiryo UI" panose="020B0604030504040204" pitchFamily="50" charset="-128"/>
                          <a:cs typeface="メイリオ"/>
                        </a:rPr>
                        <a:t>件、飲食店</a:t>
                      </a:r>
                      <a:r>
                        <a:rPr lang="en-US" altLang="ja-JP" sz="1200">
                          <a:solidFill>
                            <a:srgbClr val="FF0000"/>
                          </a:solidFill>
                          <a:latin typeface="Meiryo UI" panose="020B0604030504040204" pitchFamily="50" charset="-128"/>
                          <a:ea typeface="Meiryo UI" panose="020B0604030504040204" pitchFamily="50" charset="-128"/>
                          <a:cs typeface="メイリオ"/>
                        </a:rPr>
                        <a:t>750</a:t>
                      </a:r>
                      <a:r>
                        <a:rPr lang="ja-JP" altLang="en-US" sz="1200">
                          <a:solidFill>
                            <a:srgbClr val="FF0000"/>
                          </a:solidFill>
                          <a:latin typeface="Meiryo UI" panose="020B0604030504040204" pitchFamily="50" charset="-128"/>
                          <a:ea typeface="Meiryo UI" panose="020B0604030504040204" pitchFamily="50" charset="-128"/>
                          <a:cs typeface="メイリオ"/>
                        </a:rPr>
                        <a:t>件、体験施設</a:t>
                      </a:r>
                      <a:r>
                        <a:rPr lang="en-US" altLang="ja-JP" sz="1200">
                          <a:solidFill>
                            <a:srgbClr val="FF0000"/>
                          </a:solidFill>
                          <a:latin typeface="Meiryo UI" panose="020B0604030504040204" pitchFamily="50" charset="-128"/>
                          <a:ea typeface="Meiryo UI" panose="020B0604030504040204" pitchFamily="50" charset="-128"/>
                          <a:cs typeface="メイリオ"/>
                        </a:rPr>
                        <a:t>150</a:t>
                      </a:r>
                      <a:r>
                        <a:rPr lang="ja-JP" altLang="en-US" sz="1200">
                          <a:solidFill>
                            <a:srgbClr val="FF0000"/>
                          </a:solidFill>
                          <a:latin typeface="Meiryo UI" panose="020B0604030504040204" pitchFamily="50" charset="-128"/>
                          <a:ea typeface="Meiryo UI" panose="020B0604030504040204" pitchFamily="50" charset="-128"/>
                          <a:cs typeface="メイリオ"/>
                        </a:rPr>
                        <a:t>件）</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③</a:t>
                      </a:r>
                      <a:r>
                        <a:rPr lang="ja-JP" altLang="en-US" sz="1200" u="sng">
                          <a:solidFill>
                            <a:srgbClr val="FF0000"/>
                          </a:solidFill>
                          <a:latin typeface="Meiryo UI" panose="020B0604030504040204" pitchFamily="50" charset="-128"/>
                          <a:ea typeface="Meiryo UI" panose="020B0604030504040204" pitchFamily="50" charset="-128"/>
                          <a:cs typeface="メイリオ"/>
                        </a:rPr>
                        <a:t>（①②の成果）手数料収入　</a:t>
                      </a:r>
                      <a:r>
                        <a:rPr lang="en-US" altLang="ja-JP" sz="1200" u="sng">
                          <a:solidFill>
                            <a:srgbClr val="FF0000"/>
                          </a:solidFill>
                          <a:latin typeface="Meiryo UI" panose="020B0604030504040204" pitchFamily="50" charset="-128"/>
                          <a:ea typeface="Meiryo UI" panose="020B0604030504040204" pitchFamily="50" charset="-128"/>
                          <a:cs typeface="メイリオ"/>
                        </a:rPr>
                        <a:t>1,500</a:t>
                      </a:r>
                      <a:r>
                        <a:rPr lang="ja-JP" altLang="en-US" sz="1200" u="sng">
                          <a:solidFill>
                            <a:srgbClr val="FF0000"/>
                          </a:solidFill>
                          <a:latin typeface="Meiryo UI" panose="020B0604030504040204" pitchFamily="50" charset="-128"/>
                          <a:ea typeface="Meiryo UI" panose="020B0604030504040204" pitchFamily="50" charset="-128"/>
                          <a:cs typeface="メイリオ"/>
                        </a:rPr>
                        <a:t>千円</a:t>
                      </a:r>
                      <a:endParaRPr lang="en-US" altLang="ja-JP" sz="1200" u="sng">
                        <a:solidFill>
                          <a:srgbClr val="FF0000"/>
                        </a:solidFill>
                        <a:latin typeface="Meiryo UI" panose="020B0604030504040204" pitchFamily="50" charset="-128"/>
                        <a:ea typeface="Meiryo UI" panose="020B0604030504040204" pitchFamily="50" charset="-128"/>
                        <a:cs typeface="メイリオ"/>
                      </a:endParaRPr>
                    </a:p>
                  </a:txBody>
                  <a:tcPr/>
                </a:tc>
                <a:extLst>
                  <a:ext uri="{0D108BD9-81ED-4DB2-BD59-A6C34878D82A}">
                    <a16:rowId xmlns:a16="http://schemas.microsoft.com/office/drawing/2014/main" val="4083156489"/>
                  </a:ext>
                </a:extLst>
              </a:tr>
            </a:tbl>
          </a:graphicData>
        </a:graphic>
      </p:graphicFrame>
      <p:graphicFrame>
        <p:nvGraphicFramePr>
          <p:cNvPr id="7" name="表 7">
            <a:extLst>
              <a:ext uri="{FF2B5EF4-FFF2-40B4-BE49-F238E27FC236}">
                <a16:creationId xmlns:a16="http://schemas.microsoft.com/office/drawing/2014/main" id="{A2EF53BA-945D-2496-6C6A-3019472E337D}"/>
              </a:ext>
            </a:extLst>
          </p:cNvPr>
          <p:cNvGraphicFramePr>
            <a:graphicFrameLocks noGrp="1"/>
          </p:cNvGraphicFramePr>
          <p:nvPr>
            <p:extLst>
              <p:ext uri="{D42A27DB-BD31-4B8C-83A1-F6EECF244321}">
                <p14:modId xmlns:p14="http://schemas.microsoft.com/office/powerpoint/2010/main" val="2625996078"/>
              </p:ext>
            </p:extLst>
          </p:nvPr>
        </p:nvGraphicFramePr>
        <p:xfrm>
          <a:off x="6411815" y="4869364"/>
          <a:ext cx="5307563" cy="1586519"/>
        </p:xfrm>
        <a:graphic>
          <a:graphicData uri="http://schemas.openxmlformats.org/drawingml/2006/table">
            <a:tbl>
              <a:tblPr firstRow="1" bandRow="1"/>
              <a:tblGrid>
                <a:gridCol w="5307563">
                  <a:extLst>
                    <a:ext uri="{9D8B030D-6E8A-4147-A177-3AD203B41FA5}">
                      <a16:colId xmlns:a16="http://schemas.microsoft.com/office/drawing/2014/main" val="2229878943"/>
                    </a:ext>
                  </a:extLst>
                </a:gridCol>
              </a:tblGrid>
              <a:tr h="332663">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アウトカム（令和９年度）</a:t>
                      </a:r>
                    </a:p>
                  </a:txBody>
                  <a:tcPr>
                    <a:solidFill>
                      <a:srgbClr val="082C65"/>
                    </a:solidFill>
                  </a:tcPr>
                </a:tc>
                <a:extLst>
                  <a:ext uri="{0D108BD9-81ED-4DB2-BD59-A6C34878D82A}">
                    <a16:rowId xmlns:a16="http://schemas.microsoft.com/office/drawing/2014/main" val="4204567324"/>
                  </a:ext>
                </a:extLst>
              </a:tr>
              <a:tr h="1253856">
                <a:tc>
                  <a:txBody>
                    <a:bodyPr/>
                    <a:lstStyle/>
                    <a:p>
                      <a:r>
                        <a:rPr lang="ja-JP" altLang="en-US" sz="1200">
                          <a:solidFill>
                            <a:srgbClr val="FF0000"/>
                          </a:solidFill>
                          <a:latin typeface="Meiryo UI" panose="020B0604030504040204" pitchFamily="50" charset="-128"/>
                          <a:ea typeface="Meiryo UI" panose="020B0604030504040204" pitchFamily="50" charset="-128"/>
                          <a:cs typeface="メイリオ"/>
                        </a:rPr>
                        <a:t>ー１電子ギフトサイトＬＰ（</a:t>
                      </a:r>
                      <a:r>
                        <a:rPr lang="en-US" altLang="ja-JP" sz="1200">
                          <a:solidFill>
                            <a:srgbClr val="FF0000"/>
                          </a:solidFill>
                          <a:latin typeface="Meiryo UI" panose="020B0604030504040204" pitchFamily="50" charset="-128"/>
                          <a:ea typeface="Meiryo UI" panose="020B0604030504040204" pitchFamily="50" charset="-128"/>
                          <a:cs typeface="メイリオ"/>
                        </a:rPr>
                        <a:t>HP</a:t>
                      </a:r>
                      <a:r>
                        <a:rPr lang="ja-JP" altLang="en-US" sz="1200">
                          <a:solidFill>
                            <a:srgbClr val="FF0000"/>
                          </a:solidFill>
                          <a:latin typeface="Meiryo UI" panose="020B0604030504040204" pitchFamily="50" charset="-128"/>
                          <a:ea typeface="Meiryo UI" panose="020B0604030504040204" pitchFamily="50" charset="-128"/>
                          <a:cs typeface="メイリオ"/>
                        </a:rPr>
                        <a:t>）　セッション数　</a:t>
                      </a:r>
                      <a:r>
                        <a:rPr lang="en-US" altLang="ja-JP" sz="1200">
                          <a:solidFill>
                            <a:srgbClr val="FF0000"/>
                          </a:solidFill>
                          <a:latin typeface="Meiryo UI" panose="020B0604030504040204" pitchFamily="50" charset="-128"/>
                          <a:ea typeface="Meiryo UI" panose="020B0604030504040204" pitchFamily="50" charset="-128"/>
                          <a:cs typeface="メイリオ"/>
                        </a:rPr>
                        <a:t>30,000</a:t>
                      </a:r>
                      <a:r>
                        <a:rPr lang="ja-JP" altLang="en-US" sz="1200">
                          <a:solidFill>
                            <a:srgbClr val="FF0000"/>
                          </a:solidFill>
                          <a:latin typeface="Meiryo UI" panose="020B0604030504040204" pitchFamily="50" charset="-128"/>
                          <a:ea typeface="Meiryo UI" panose="020B0604030504040204" pitchFamily="50" charset="-128"/>
                          <a:cs typeface="メイリオ"/>
                        </a:rPr>
                        <a:t>件</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①ー２サイト</a:t>
                      </a:r>
                      <a:r>
                        <a:rPr lang="en-US" altLang="ja-JP" sz="1200">
                          <a:solidFill>
                            <a:srgbClr val="FF0000"/>
                          </a:solidFill>
                          <a:latin typeface="Meiryo UI" panose="020B0604030504040204" pitchFamily="50" charset="-128"/>
                          <a:ea typeface="Meiryo UI" panose="020B0604030504040204" pitchFamily="50" charset="-128"/>
                          <a:cs typeface="メイリオ"/>
                        </a:rPr>
                        <a:t>LP</a:t>
                      </a:r>
                      <a:r>
                        <a:rPr lang="ja-JP" altLang="en-US" sz="1200">
                          <a:solidFill>
                            <a:srgbClr val="FF0000"/>
                          </a:solidFill>
                          <a:latin typeface="Meiryo UI" panose="020B0604030504040204" pitchFamily="50" charset="-128"/>
                          <a:ea typeface="Meiryo UI" panose="020B0604030504040204" pitchFamily="50" charset="-128"/>
                          <a:cs typeface="メイリオ"/>
                        </a:rPr>
                        <a:t>　エンゲージ率　</a:t>
                      </a:r>
                      <a:r>
                        <a:rPr lang="en-US" altLang="ja-JP" sz="1200">
                          <a:solidFill>
                            <a:srgbClr val="FF0000"/>
                          </a:solidFill>
                          <a:latin typeface="Meiryo UI" panose="020B0604030504040204" pitchFamily="50" charset="-128"/>
                          <a:ea typeface="Meiryo UI" panose="020B0604030504040204" pitchFamily="50" charset="-128"/>
                          <a:cs typeface="メイリオ"/>
                        </a:rPr>
                        <a:t>50</a:t>
                      </a:r>
                      <a:r>
                        <a:rPr lang="ja-JP" altLang="en-US" sz="1200">
                          <a:solidFill>
                            <a:srgbClr val="FF0000"/>
                          </a:solidFill>
                          <a:latin typeface="Meiryo UI" panose="020B0604030504040204" pitchFamily="50" charset="-128"/>
                          <a:ea typeface="Meiryo UI" panose="020B0604030504040204" pitchFamily="50" charset="-128"/>
                          <a:cs typeface="メイリオ"/>
                        </a:rPr>
                        <a:t>％　　　　　</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②電子ギフト利用件数</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　　</a:t>
                      </a:r>
                      <a:r>
                        <a:rPr lang="en-US" altLang="ja-JP" sz="1200">
                          <a:solidFill>
                            <a:srgbClr val="FF0000"/>
                          </a:solidFill>
                          <a:latin typeface="Meiryo UI" panose="020B0604030504040204" pitchFamily="50" charset="-128"/>
                          <a:ea typeface="Meiryo UI" panose="020B0604030504040204" pitchFamily="50" charset="-128"/>
                          <a:cs typeface="メイリオ"/>
                        </a:rPr>
                        <a:t>3,000</a:t>
                      </a:r>
                      <a:r>
                        <a:rPr lang="ja-JP" altLang="en-US" sz="1200">
                          <a:solidFill>
                            <a:srgbClr val="FF0000"/>
                          </a:solidFill>
                          <a:latin typeface="Meiryo UI" panose="020B0604030504040204" pitchFamily="50" charset="-128"/>
                          <a:ea typeface="Meiryo UI" panose="020B0604030504040204" pitchFamily="50" charset="-128"/>
                          <a:cs typeface="メイリオ"/>
                        </a:rPr>
                        <a:t>件（宿泊施設</a:t>
                      </a:r>
                      <a:r>
                        <a:rPr lang="en-US" altLang="ja-JP" sz="1200">
                          <a:solidFill>
                            <a:srgbClr val="FF0000"/>
                          </a:solidFill>
                          <a:latin typeface="Meiryo UI" panose="020B0604030504040204" pitchFamily="50" charset="-128"/>
                          <a:ea typeface="Meiryo UI" panose="020B0604030504040204" pitchFamily="50" charset="-128"/>
                          <a:cs typeface="メイリオ"/>
                        </a:rPr>
                        <a:t>700</a:t>
                      </a:r>
                      <a:r>
                        <a:rPr lang="ja-JP" altLang="en-US" sz="1200">
                          <a:solidFill>
                            <a:srgbClr val="FF0000"/>
                          </a:solidFill>
                          <a:latin typeface="Meiryo UI" panose="020B0604030504040204" pitchFamily="50" charset="-128"/>
                          <a:ea typeface="Meiryo UI" panose="020B0604030504040204" pitchFamily="50" charset="-128"/>
                          <a:cs typeface="メイリオ"/>
                        </a:rPr>
                        <a:t>件、飲食店</a:t>
                      </a:r>
                      <a:r>
                        <a:rPr lang="en-US" altLang="ja-JP" sz="1200">
                          <a:solidFill>
                            <a:srgbClr val="FF0000"/>
                          </a:solidFill>
                          <a:latin typeface="Meiryo UI" panose="020B0604030504040204" pitchFamily="50" charset="-128"/>
                          <a:ea typeface="Meiryo UI" panose="020B0604030504040204" pitchFamily="50" charset="-128"/>
                          <a:cs typeface="メイリオ"/>
                        </a:rPr>
                        <a:t>1,900</a:t>
                      </a:r>
                      <a:r>
                        <a:rPr lang="ja-JP" altLang="en-US" sz="1200">
                          <a:solidFill>
                            <a:srgbClr val="FF0000"/>
                          </a:solidFill>
                          <a:latin typeface="Meiryo UI" panose="020B0604030504040204" pitchFamily="50" charset="-128"/>
                          <a:ea typeface="Meiryo UI" panose="020B0604030504040204" pitchFamily="50" charset="-128"/>
                          <a:cs typeface="メイリオ"/>
                        </a:rPr>
                        <a:t>件、体験施設</a:t>
                      </a:r>
                      <a:r>
                        <a:rPr lang="en-US" altLang="ja-JP" sz="1200">
                          <a:solidFill>
                            <a:srgbClr val="FF0000"/>
                          </a:solidFill>
                          <a:latin typeface="Meiryo UI" panose="020B0604030504040204" pitchFamily="50" charset="-128"/>
                          <a:ea typeface="Meiryo UI" panose="020B0604030504040204" pitchFamily="50" charset="-128"/>
                          <a:cs typeface="メイリオ"/>
                        </a:rPr>
                        <a:t>400</a:t>
                      </a:r>
                      <a:r>
                        <a:rPr lang="ja-JP" altLang="en-US" sz="1200">
                          <a:solidFill>
                            <a:srgbClr val="FF0000"/>
                          </a:solidFill>
                          <a:latin typeface="Meiryo UI" panose="020B0604030504040204" pitchFamily="50" charset="-128"/>
                          <a:ea typeface="Meiryo UI" panose="020B0604030504040204" pitchFamily="50" charset="-128"/>
                          <a:cs typeface="メイリオ"/>
                        </a:rPr>
                        <a:t>件）</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③</a:t>
                      </a:r>
                      <a:r>
                        <a:rPr lang="ja-JP" altLang="en-US" sz="1200" u="sng">
                          <a:solidFill>
                            <a:srgbClr val="FF0000"/>
                          </a:solidFill>
                          <a:latin typeface="Meiryo UI" panose="020B0604030504040204" pitchFamily="50" charset="-128"/>
                          <a:ea typeface="Meiryo UI" panose="020B0604030504040204" pitchFamily="50" charset="-128"/>
                          <a:cs typeface="メイリオ"/>
                        </a:rPr>
                        <a:t>（①②の成果）手数料収入　</a:t>
                      </a:r>
                      <a:r>
                        <a:rPr lang="en-US" altLang="ja-JP" sz="1200" u="sng">
                          <a:solidFill>
                            <a:srgbClr val="FF0000"/>
                          </a:solidFill>
                          <a:latin typeface="Meiryo UI" panose="020B0604030504040204" pitchFamily="50" charset="-128"/>
                          <a:ea typeface="Meiryo UI" panose="020B0604030504040204" pitchFamily="50" charset="-128"/>
                          <a:cs typeface="メイリオ"/>
                        </a:rPr>
                        <a:t>3,000</a:t>
                      </a:r>
                      <a:r>
                        <a:rPr lang="ja-JP" altLang="en-US" sz="1200" u="sng">
                          <a:solidFill>
                            <a:srgbClr val="FF0000"/>
                          </a:solidFill>
                          <a:latin typeface="Meiryo UI" panose="020B0604030504040204" pitchFamily="50" charset="-128"/>
                          <a:ea typeface="Meiryo UI" panose="020B0604030504040204" pitchFamily="50" charset="-128"/>
                          <a:cs typeface="メイリオ"/>
                        </a:rPr>
                        <a:t>千円</a:t>
                      </a:r>
                      <a:endParaRPr lang="en-US" altLang="ja-JP" sz="1200" u="sng">
                        <a:solidFill>
                          <a:srgbClr val="FF0000"/>
                        </a:solidFill>
                        <a:latin typeface="Meiryo UI" panose="020B0604030504040204" pitchFamily="50" charset="-128"/>
                        <a:ea typeface="Meiryo UI" panose="020B0604030504040204" pitchFamily="50" charset="-128"/>
                        <a:cs typeface="メイリオ"/>
                      </a:endParaRPr>
                    </a:p>
                    <a:p>
                      <a:endParaRPr lang="en-US" altLang="ja-JP" sz="1200">
                        <a:solidFill>
                          <a:srgbClr val="FF0000"/>
                        </a:solidFill>
                        <a:latin typeface="Meiryo UI" panose="020B0604030504040204" pitchFamily="50" charset="-128"/>
                        <a:ea typeface="Meiryo UI" panose="020B0604030504040204" pitchFamily="50" charset="-128"/>
                        <a:cs typeface="メイリオ"/>
                      </a:endParaRPr>
                    </a:p>
                  </a:txBody>
                  <a:tcPr/>
                </a:tc>
                <a:extLst>
                  <a:ext uri="{0D108BD9-81ED-4DB2-BD59-A6C34878D82A}">
                    <a16:rowId xmlns:a16="http://schemas.microsoft.com/office/drawing/2014/main" val="4083156489"/>
                  </a:ext>
                </a:extLst>
              </a:tr>
            </a:tbl>
          </a:graphicData>
        </a:graphic>
      </p:graphicFrame>
      <p:graphicFrame>
        <p:nvGraphicFramePr>
          <p:cNvPr id="9" name="表 7">
            <a:extLst>
              <a:ext uri="{FF2B5EF4-FFF2-40B4-BE49-F238E27FC236}">
                <a16:creationId xmlns:a16="http://schemas.microsoft.com/office/drawing/2014/main" id="{4B710723-5271-07FA-4690-AAE836640F19}"/>
              </a:ext>
            </a:extLst>
          </p:cNvPr>
          <p:cNvGraphicFramePr>
            <a:graphicFrameLocks noGrp="1"/>
          </p:cNvGraphicFramePr>
          <p:nvPr>
            <p:extLst>
              <p:ext uri="{D42A27DB-BD31-4B8C-83A1-F6EECF244321}">
                <p14:modId xmlns:p14="http://schemas.microsoft.com/office/powerpoint/2010/main" val="1675321962"/>
              </p:ext>
            </p:extLst>
          </p:nvPr>
        </p:nvGraphicFramePr>
        <p:xfrm>
          <a:off x="6411815" y="3025931"/>
          <a:ext cx="5307563" cy="1697763"/>
        </p:xfrm>
        <a:graphic>
          <a:graphicData uri="http://schemas.openxmlformats.org/drawingml/2006/table">
            <a:tbl>
              <a:tblPr firstRow="1" bandRow="1"/>
              <a:tblGrid>
                <a:gridCol w="5307563">
                  <a:extLst>
                    <a:ext uri="{9D8B030D-6E8A-4147-A177-3AD203B41FA5}">
                      <a16:colId xmlns:a16="http://schemas.microsoft.com/office/drawing/2014/main" val="2229878943"/>
                    </a:ext>
                  </a:extLst>
                </a:gridCol>
              </a:tblGrid>
              <a:tr h="270981">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アウトカム（令和８年度）</a:t>
                      </a:r>
                    </a:p>
                  </a:txBody>
                  <a:tcPr>
                    <a:solidFill>
                      <a:srgbClr val="082C65"/>
                    </a:solidFill>
                  </a:tcPr>
                </a:tc>
                <a:extLst>
                  <a:ext uri="{0D108BD9-81ED-4DB2-BD59-A6C34878D82A}">
                    <a16:rowId xmlns:a16="http://schemas.microsoft.com/office/drawing/2014/main" val="4204567324"/>
                  </a:ext>
                </a:extLst>
              </a:tr>
              <a:tr h="1392963">
                <a:tc>
                  <a:txBody>
                    <a:bodyPr/>
                    <a:lstStyle/>
                    <a:p>
                      <a:r>
                        <a:rPr lang="ja-JP" altLang="en-US" sz="1200">
                          <a:solidFill>
                            <a:srgbClr val="FF0000"/>
                          </a:solidFill>
                          <a:latin typeface="Meiryo UI" panose="020B0604030504040204" pitchFamily="50" charset="-128"/>
                          <a:ea typeface="Meiryo UI" panose="020B0604030504040204" pitchFamily="50" charset="-128"/>
                          <a:cs typeface="メイリオ"/>
                        </a:rPr>
                        <a:t>①ー１電子ギフトサイトＬＰ（</a:t>
                      </a:r>
                      <a:r>
                        <a:rPr lang="en-US" altLang="ja-JP" sz="1200">
                          <a:solidFill>
                            <a:srgbClr val="FF0000"/>
                          </a:solidFill>
                          <a:latin typeface="Meiryo UI" panose="020B0604030504040204" pitchFamily="50" charset="-128"/>
                          <a:ea typeface="Meiryo UI" panose="020B0604030504040204" pitchFamily="50" charset="-128"/>
                          <a:cs typeface="メイリオ"/>
                        </a:rPr>
                        <a:t>HP</a:t>
                      </a:r>
                      <a:r>
                        <a:rPr lang="ja-JP" altLang="en-US" sz="1200">
                          <a:solidFill>
                            <a:srgbClr val="FF0000"/>
                          </a:solidFill>
                          <a:latin typeface="Meiryo UI" panose="020B0604030504040204" pitchFamily="50" charset="-128"/>
                          <a:ea typeface="Meiryo UI" panose="020B0604030504040204" pitchFamily="50" charset="-128"/>
                          <a:cs typeface="メイリオ"/>
                        </a:rPr>
                        <a:t>）　セッション数　</a:t>
                      </a:r>
                      <a:r>
                        <a:rPr lang="en-US" altLang="ja-JP" sz="1200">
                          <a:solidFill>
                            <a:srgbClr val="FF0000"/>
                          </a:solidFill>
                          <a:latin typeface="Meiryo UI" panose="020B0604030504040204" pitchFamily="50" charset="-128"/>
                          <a:ea typeface="Meiryo UI" panose="020B0604030504040204" pitchFamily="50" charset="-128"/>
                          <a:cs typeface="メイリオ"/>
                        </a:rPr>
                        <a:t>20,000</a:t>
                      </a:r>
                      <a:r>
                        <a:rPr lang="ja-JP" altLang="en-US" sz="1200">
                          <a:solidFill>
                            <a:srgbClr val="FF0000"/>
                          </a:solidFill>
                          <a:latin typeface="Meiryo UI" panose="020B0604030504040204" pitchFamily="50" charset="-128"/>
                          <a:ea typeface="Meiryo UI" panose="020B0604030504040204" pitchFamily="50" charset="-128"/>
                          <a:cs typeface="メイリオ"/>
                        </a:rPr>
                        <a:t>件</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①ー２サイト</a:t>
                      </a:r>
                      <a:r>
                        <a:rPr lang="en-US" altLang="ja-JP" sz="1200">
                          <a:solidFill>
                            <a:srgbClr val="FF0000"/>
                          </a:solidFill>
                          <a:latin typeface="Meiryo UI" panose="020B0604030504040204" pitchFamily="50" charset="-128"/>
                          <a:ea typeface="Meiryo UI" panose="020B0604030504040204" pitchFamily="50" charset="-128"/>
                          <a:cs typeface="メイリオ"/>
                        </a:rPr>
                        <a:t>LP</a:t>
                      </a:r>
                      <a:r>
                        <a:rPr lang="ja-JP" altLang="en-US" sz="1200">
                          <a:solidFill>
                            <a:srgbClr val="FF0000"/>
                          </a:solidFill>
                          <a:latin typeface="Meiryo UI" panose="020B0604030504040204" pitchFamily="50" charset="-128"/>
                          <a:ea typeface="Meiryo UI" panose="020B0604030504040204" pitchFamily="50" charset="-128"/>
                          <a:cs typeface="メイリオ"/>
                        </a:rPr>
                        <a:t>　エンゲージ率　</a:t>
                      </a:r>
                      <a:r>
                        <a:rPr lang="en-US" altLang="ja-JP" sz="1200">
                          <a:solidFill>
                            <a:srgbClr val="FF0000"/>
                          </a:solidFill>
                          <a:latin typeface="Meiryo UI" panose="020B0604030504040204" pitchFamily="50" charset="-128"/>
                          <a:ea typeface="Meiryo UI" panose="020B0604030504040204" pitchFamily="50" charset="-128"/>
                          <a:cs typeface="メイリオ"/>
                        </a:rPr>
                        <a:t>45</a:t>
                      </a:r>
                      <a:r>
                        <a:rPr lang="ja-JP" altLang="en-US" sz="1200">
                          <a:solidFill>
                            <a:srgbClr val="FF0000"/>
                          </a:solidFill>
                          <a:latin typeface="Meiryo UI" panose="020B0604030504040204" pitchFamily="50" charset="-128"/>
                          <a:ea typeface="Meiryo UI" panose="020B0604030504040204" pitchFamily="50" charset="-128"/>
                          <a:cs typeface="メイリオ"/>
                        </a:rPr>
                        <a:t>％　　　　　</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②電子ギフト利用件数</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　　</a:t>
                      </a:r>
                      <a:r>
                        <a:rPr lang="en-US" altLang="ja-JP" sz="1200">
                          <a:solidFill>
                            <a:srgbClr val="FF0000"/>
                          </a:solidFill>
                          <a:latin typeface="Meiryo UI" panose="020B0604030504040204" pitchFamily="50" charset="-128"/>
                          <a:ea typeface="Meiryo UI" panose="020B0604030504040204" pitchFamily="50" charset="-128"/>
                          <a:cs typeface="メイリオ"/>
                        </a:rPr>
                        <a:t>2,000</a:t>
                      </a:r>
                      <a:r>
                        <a:rPr lang="ja-JP" altLang="en-US" sz="1200">
                          <a:solidFill>
                            <a:srgbClr val="FF0000"/>
                          </a:solidFill>
                          <a:latin typeface="Meiryo UI" panose="020B0604030504040204" pitchFamily="50" charset="-128"/>
                          <a:ea typeface="Meiryo UI" panose="020B0604030504040204" pitchFamily="50" charset="-128"/>
                          <a:cs typeface="メイリオ"/>
                        </a:rPr>
                        <a:t>件（宿泊施設</a:t>
                      </a:r>
                      <a:r>
                        <a:rPr lang="en-US" altLang="ja-JP" sz="1200">
                          <a:solidFill>
                            <a:srgbClr val="FF0000"/>
                          </a:solidFill>
                          <a:latin typeface="Meiryo UI" panose="020B0604030504040204" pitchFamily="50" charset="-128"/>
                          <a:ea typeface="Meiryo UI" panose="020B0604030504040204" pitchFamily="50" charset="-128"/>
                          <a:cs typeface="メイリオ"/>
                        </a:rPr>
                        <a:t>500</a:t>
                      </a:r>
                      <a:r>
                        <a:rPr lang="ja-JP" altLang="en-US" sz="1200">
                          <a:solidFill>
                            <a:srgbClr val="FF0000"/>
                          </a:solidFill>
                          <a:latin typeface="Meiryo UI" panose="020B0604030504040204" pitchFamily="50" charset="-128"/>
                          <a:ea typeface="Meiryo UI" panose="020B0604030504040204" pitchFamily="50" charset="-128"/>
                          <a:cs typeface="メイリオ"/>
                        </a:rPr>
                        <a:t>件、飲食店</a:t>
                      </a:r>
                      <a:r>
                        <a:rPr lang="en-US" altLang="ja-JP" sz="1200">
                          <a:solidFill>
                            <a:srgbClr val="FF0000"/>
                          </a:solidFill>
                          <a:latin typeface="Meiryo UI" panose="020B0604030504040204" pitchFamily="50" charset="-128"/>
                          <a:ea typeface="Meiryo UI" panose="020B0604030504040204" pitchFamily="50" charset="-128"/>
                          <a:cs typeface="メイリオ"/>
                        </a:rPr>
                        <a:t>1250</a:t>
                      </a:r>
                      <a:r>
                        <a:rPr lang="ja-JP" altLang="en-US" sz="1200">
                          <a:solidFill>
                            <a:srgbClr val="FF0000"/>
                          </a:solidFill>
                          <a:latin typeface="Meiryo UI" panose="020B0604030504040204" pitchFamily="50" charset="-128"/>
                          <a:ea typeface="Meiryo UI" panose="020B0604030504040204" pitchFamily="50" charset="-128"/>
                          <a:cs typeface="メイリオ"/>
                        </a:rPr>
                        <a:t>件、体験施設</a:t>
                      </a:r>
                      <a:r>
                        <a:rPr lang="en-US" altLang="ja-JP" sz="1200">
                          <a:solidFill>
                            <a:srgbClr val="FF0000"/>
                          </a:solidFill>
                          <a:latin typeface="Meiryo UI" panose="020B0604030504040204" pitchFamily="50" charset="-128"/>
                          <a:ea typeface="Meiryo UI" panose="020B0604030504040204" pitchFamily="50" charset="-128"/>
                          <a:cs typeface="メイリオ"/>
                        </a:rPr>
                        <a:t>250</a:t>
                      </a:r>
                      <a:r>
                        <a:rPr lang="ja-JP" altLang="en-US" sz="1200">
                          <a:solidFill>
                            <a:srgbClr val="FF0000"/>
                          </a:solidFill>
                          <a:latin typeface="Meiryo UI" panose="020B0604030504040204" pitchFamily="50" charset="-128"/>
                          <a:ea typeface="Meiryo UI" panose="020B0604030504040204" pitchFamily="50" charset="-128"/>
                          <a:cs typeface="メイリオ"/>
                        </a:rPr>
                        <a:t>件）</a:t>
                      </a:r>
                      <a:endParaRPr lang="en-US" altLang="ja-JP" sz="1200">
                        <a:solidFill>
                          <a:srgbClr val="FF0000"/>
                        </a:solidFill>
                        <a:latin typeface="Meiryo UI" panose="020B0604030504040204" pitchFamily="50" charset="-128"/>
                        <a:ea typeface="Meiryo UI" panose="020B0604030504040204" pitchFamily="50" charset="-128"/>
                        <a:cs typeface="メイリオ"/>
                      </a:endParaRPr>
                    </a:p>
                    <a:p>
                      <a:r>
                        <a:rPr lang="ja-JP" altLang="en-US" sz="1200">
                          <a:solidFill>
                            <a:srgbClr val="FF0000"/>
                          </a:solidFill>
                          <a:latin typeface="Meiryo UI" panose="020B0604030504040204" pitchFamily="50" charset="-128"/>
                          <a:ea typeface="Meiryo UI" panose="020B0604030504040204" pitchFamily="50" charset="-128"/>
                          <a:cs typeface="メイリオ"/>
                        </a:rPr>
                        <a:t>③</a:t>
                      </a:r>
                      <a:r>
                        <a:rPr lang="ja-JP" altLang="en-US" sz="1200" u="sng">
                          <a:solidFill>
                            <a:srgbClr val="FF0000"/>
                          </a:solidFill>
                          <a:latin typeface="Meiryo UI" panose="020B0604030504040204" pitchFamily="50" charset="-128"/>
                          <a:ea typeface="Meiryo UI" panose="020B0604030504040204" pitchFamily="50" charset="-128"/>
                          <a:cs typeface="メイリオ"/>
                        </a:rPr>
                        <a:t>（①②の成果）手数料収入　</a:t>
                      </a:r>
                      <a:r>
                        <a:rPr lang="en-US" altLang="ja-JP" sz="1200" u="sng">
                          <a:solidFill>
                            <a:srgbClr val="FF0000"/>
                          </a:solidFill>
                          <a:latin typeface="Meiryo UI" panose="020B0604030504040204" pitchFamily="50" charset="-128"/>
                          <a:ea typeface="Meiryo UI" panose="020B0604030504040204" pitchFamily="50" charset="-128"/>
                          <a:cs typeface="メイリオ"/>
                        </a:rPr>
                        <a:t>2,000</a:t>
                      </a:r>
                      <a:r>
                        <a:rPr lang="ja-JP" altLang="en-US" sz="1200" u="sng">
                          <a:solidFill>
                            <a:srgbClr val="FF0000"/>
                          </a:solidFill>
                          <a:latin typeface="Meiryo UI" panose="020B0604030504040204" pitchFamily="50" charset="-128"/>
                          <a:ea typeface="Meiryo UI" panose="020B0604030504040204" pitchFamily="50" charset="-128"/>
                          <a:cs typeface="メイリオ"/>
                        </a:rPr>
                        <a:t>千円</a:t>
                      </a:r>
                      <a:endParaRPr lang="en-US" altLang="ja-JP" sz="1200" u="sng">
                        <a:solidFill>
                          <a:srgbClr val="FF0000"/>
                        </a:solidFill>
                        <a:latin typeface="Meiryo UI" panose="020B0604030504040204" pitchFamily="50" charset="-128"/>
                        <a:ea typeface="Meiryo UI" panose="020B0604030504040204" pitchFamily="50" charset="-128"/>
                        <a:cs typeface="メイリオ"/>
                      </a:endParaRPr>
                    </a:p>
                    <a:p>
                      <a:endParaRPr lang="en-US" altLang="ja-JP" sz="1200">
                        <a:solidFill>
                          <a:srgbClr val="FF0000"/>
                        </a:solidFill>
                        <a:latin typeface="Meiryo UI" panose="020B0604030504040204" pitchFamily="50" charset="-128"/>
                        <a:ea typeface="Meiryo UI" panose="020B0604030504040204" pitchFamily="50" charset="-128"/>
                        <a:cs typeface="メイリオ"/>
                      </a:endParaRPr>
                    </a:p>
                  </a:txBody>
                  <a:tcPr/>
                </a:tc>
                <a:extLst>
                  <a:ext uri="{0D108BD9-81ED-4DB2-BD59-A6C34878D82A}">
                    <a16:rowId xmlns:a16="http://schemas.microsoft.com/office/drawing/2014/main" val="4083156489"/>
                  </a:ext>
                </a:extLst>
              </a:tr>
            </a:tbl>
          </a:graphicData>
        </a:graphic>
      </p:graphicFrame>
      <p:sp>
        <p:nvSpPr>
          <p:cNvPr id="11" name="二等辺三角形 10">
            <a:extLst>
              <a:ext uri="{FF2B5EF4-FFF2-40B4-BE49-F238E27FC236}">
                <a16:creationId xmlns:a16="http://schemas.microsoft.com/office/drawing/2014/main" id="{F0B81545-C649-17EE-5CB6-D7AD54BFC820}"/>
              </a:ext>
            </a:extLst>
          </p:cNvPr>
          <p:cNvSpPr/>
          <p:nvPr/>
        </p:nvSpPr>
        <p:spPr>
          <a:xfrm rot="16200000" flipH="1" flipV="1">
            <a:off x="5685851" y="2036066"/>
            <a:ext cx="958734" cy="402851"/>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12" name="二等辺三角形 11">
            <a:extLst>
              <a:ext uri="{FF2B5EF4-FFF2-40B4-BE49-F238E27FC236}">
                <a16:creationId xmlns:a16="http://schemas.microsoft.com/office/drawing/2014/main" id="{165C33CD-54C5-6248-DA01-706193297884}"/>
              </a:ext>
            </a:extLst>
          </p:cNvPr>
          <p:cNvSpPr/>
          <p:nvPr/>
        </p:nvSpPr>
        <p:spPr>
          <a:xfrm rot="16200000" flipH="1" flipV="1">
            <a:off x="5681445" y="5586001"/>
            <a:ext cx="958734" cy="423409"/>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6" name="Rectangle 25">
            <a:extLst>
              <a:ext uri="{FF2B5EF4-FFF2-40B4-BE49-F238E27FC236}">
                <a16:creationId xmlns:a16="http://schemas.microsoft.com/office/drawing/2014/main" id="{2E69D72D-37EA-6FEC-87D5-F269DC57BA13}"/>
              </a:ext>
            </a:extLst>
          </p:cNvPr>
          <p:cNvSpPr/>
          <p:nvPr/>
        </p:nvSpPr>
        <p:spPr>
          <a:xfrm>
            <a:off x="472622" y="4387702"/>
            <a:ext cx="7995075" cy="1670961"/>
          </a:xfrm>
          <a:prstGeom prst="rect">
            <a:avLst/>
          </a:prstGeom>
          <a:solidFill>
            <a:srgbClr val="D6D6E8"/>
          </a:solidFill>
          <a:ln w="28575">
            <a:solidFill>
              <a:srgbClr val="082C65"/>
            </a:solidFill>
          </a:ln>
        </p:spPr>
        <p:txBody>
          <a:bodyPr vertOverflow="overflow" horzOverflow="overflow" wrap="square" lIns="91440" tIns="36000" rIns="9144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dirty="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dirty="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b="1" kern="0" dirty="0">
                <a:solidFill>
                  <a:srgbClr val="FF0000"/>
                </a:solidFill>
                <a:highlight>
                  <a:srgbClr val="FFFF00"/>
                </a:highlight>
                <a:latin typeface="Meiryo UI"/>
                <a:ea typeface="Meiryo UI"/>
              </a:rPr>
              <a:t>注：地域単独枠・広域連携枠のチャレンジ枠で応募される方は、</a:t>
            </a:r>
            <a:r>
              <a:rPr lang="en-US" altLang="ja-JP" sz="1600" b="1" kern="0" dirty="0">
                <a:solidFill>
                  <a:srgbClr val="FF0000"/>
                </a:solidFill>
                <a:highlight>
                  <a:srgbClr val="FFFF00"/>
                </a:highlight>
                <a:latin typeface="Meiryo UI"/>
                <a:ea typeface="Meiryo UI"/>
              </a:rPr>
              <a:t>3</a:t>
            </a:r>
            <a:r>
              <a:rPr lang="ja-JP" altLang="en-US" sz="1600" b="1" kern="0" dirty="0">
                <a:solidFill>
                  <a:srgbClr val="FF0000"/>
                </a:solidFill>
                <a:highlight>
                  <a:srgbClr val="FFFF00"/>
                </a:highlight>
                <a:latin typeface="Meiryo UI"/>
                <a:ea typeface="Meiryo UI"/>
              </a:rPr>
              <a:t>年後（</a:t>
            </a:r>
            <a:r>
              <a:rPr lang="en-US" altLang="ja-JP" sz="1600" b="1" kern="0" dirty="0">
                <a:solidFill>
                  <a:srgbClr val="FF0000"/>
                </a:solidFill>
                <a:highlight>
                  <a:srgbClr val="FFFF00"/>
                </a:highlight>
                <a:latin typeface="Meiryo UI"/>
                <a:ea typeface="Meiryo UI"/>
              </a:rPr>
              <a:t>2028</a:t>
            </a:r>
            <a:r>
              <a:rPr lang="ja-JP" altLang="en-US" sz="1600" b="1" kern="0" dirty="0">
                <a:solidFill>
                  <a:srgbClr val="FF0000"/>
                </a:solidFill>
                <a:highlight>
                  <a:srgbClr val="FFFF00"/>
                </a:highlight>
                <a:latin typeface="Meiryo UI"/>
                <a:ea typeface="Meiryo UI"/>
              </a:rPr>
              <a:t>年</a:t>
            </a:r>
            <a:r>
              <a:rPr lang="en-US" altLang="ja-JP" sz="1600" b="1" kern="0" dirty="0">
                <a:solidFill>
                  <a:srgbClr val="FF0000"/>
                </a:solidFill>
                <a:highlight>
                  <a:srgbClr val="FFFF00"/>
                </a:highlight>
                <a:latin typeface="Meiryo UI"/>
                <a:ea typeface="Meiryo UI"/>
              </a:rPr>
              <a:t>2</a:t>
            </a:r>
            <a:r>
              <a:rPr lang="ja-JP" altLang="en-US" sz="1600" b="1" kern="0" dirty="0">
                <a:solidFill>
                  <a:srgbClr val="FF0000"/>
                </a:solidFill>
                <a:highlight>
                  <a:srgbClr val="FFFF00"/>
                </a:highlight>
                <a:latin typeface="Meiryo UI"/>
                <a:ea typeface="Meiryo UI"/>
              </a:rPr>
              <a:t>月末）の目標値、成長率の記載は不要です。</a:t>
            </a:r>
            <a:endParaRPr lang="en-US" altLang="ja-JP" sz="1600" b="1" kern="0" dirty="0">
              <a:solidFill>
                <a:srgbClr val="FF0000"/>
              </a:solidFill>
              <a:highlight>
                <a:srgbClr val="FFFF00"/>
              </a:highlight>
              <a:latin typeface="Meiryo UI"/>
              <a:ea typeface="Meiryo UI"/>
            </a:endParaRPr>
          </a:p>
        </p:txBody>
      </p:sp>
      <p:sp>
        <p:nvSpPr>
          <p:cNvPr id="13" name="二等辺三角形 12">
            <a:extLst>
              <a:ext uri="{FF2B5EF4-FFF2-40B4-BE49-F238E27FC236}">
                <a16:creationId xmlns:a16="http://schemas.microsoft.com/office/drawing/2014/main" id="{BE1105C3-087A-08C4-D6B5-1EA9C832E396}"/>
              </a:ext>
            </a:extLst>
          </p:cNvPr>
          <p:cNvSpPr/>
          <p:nvPr/>
        </p:nvSpPr>
        <p:spPr>
          <a:xfrm rot="16200000" flipH="1" flipV="1">
            <a:off x="5696131" y="3820468"/>
            <a:ext cx="958734" cy="423409"/>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8" name="スライド番号プレースホルダー 7">
            <a:extLst>
              <a:ext uri="{FF2B5EF4-FFF2-40B4-BE49-F238E27FC236}">
                <a16:creationId xmlns:a16="http://schemas.microsoft.com/office/drawing/2014/main" id="{145DD8F3-BEFA-4CB6-6B95-FF558F3CACC5}"/>
              </a:ext>
            </a:extLst>
          </p:cNvPr>
          <p:cNvSpPr>
            <a:spLocks noGrp="1"/>
          </p:cNvSpPr>
          <p:nvPr>
            <p:ph type="sldNum" sz="quarter" idx="12"/>
          </p:nvPr>
        </p:nvSpPr>
        <p:spPr/>
        <p:txBody>
          <a:bodyPr/>
          <a:lstStyle/>
          <a:p>
            <a:fld id="{1B417C47-8415-4130-8DB2-9E7F47CC5EE9}" type="slidenum">
              <a:rPr kumimoji="1" lang="ja-JP" altLang="en-US" smtClean="0"/>
              <a:t>6</a:t>
            </a:fld>
            <a:endParaRPr kumimoji="1" lang="ja-JP" altLang="en-US"/>
          </a:p>
        </p:txBody>
      </p:sp>
    </p:spTree>
    <p:extLst>
      <p:ext uri="{BB962C8B-B14F-4D97-AF65-F5344CB8AC3E}">
        <p14:creationId xmlns:p14="http://schemas.microsoft.com/office/powerpoint/2010/main" val="1473812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6B4A1D-015A-2C62-8A26-F2758C844827}"/>
            </a:ext>
          </a:extLst>
        </p:cNvPr>
        <p:cNvGrpSpPr/>
        <p:nvPr/>
      </p:nvGrpSpPr>
      <p:grpSpPr>
        <a:xfrm>
          <a:off x="0" y="0"/>
          <a:ext cx="0" cy="0"/>
          <a:chOff x="0" y="0"/>
          <a:chExt cx="0" cy="0"/>
        </a:xfrm>
      </p:grpSpPr>
      <p:sp>
        <p:nvSpPr>
          <p:cNvPr id="2" name="タイトル 4">
            <a:extLst>
              <a:ext uri="{FF2B5EF4-FFF2-40B4-BE49-F238E27FC236}">
                <a16:creationId xmlns:a16="http://schemas.microsoft.com/office/drawing/2014/main" id="{E9F9F2FD-0FC4-F554-B55C-F225B503E763}"/>
              </a:ext>
            </a:extLst>
          </p:cNvPr>
          <p:cNvSpPr txBox="1">
            <a:spLocks/>
          </p:cNvSpPr>
          <p:nvPr/>
        </p:nvSpPr>
        <p:spPr>
          <a:xfrm>
            <a:off x="121679" y="162833"/>
            <a:ext cx="4052777" cy="6905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r>
              <a:rPr lang="en-US" altLang="ja-JP" sz="2400"/>
              <a:t>【R7</a:t>
            </a:r>
            <a:r>
              <a:rPr lang="ja-JP" altLang="en-US" sz="2400"/>
              <a:t>年度事業計画</a:t>
            </a:r>
            <a:r>
              <a:rPr lang="en-US" altLang="ja-JP" sz="2400"/>
              <a:t>】</a:t>
            </a:r>
            <a:endParaRPr lang="ja-JP" altLang="en-US" sz="2400"/>
          </a:p>
        </p:txBody>
      </p:sp>
      <p:sp>
        <p:nvSpPr>
          <p:cNvPr id="4" name="テキスト ボックス 3">
            <a:extLst>
              <a:ext uri="{FF2B5EF4-FFF2-40B4-BE49-F238E27FC236}">
                <a16:creationId xmlns:a16="http://schemas.microsoft.com/office/drawing/2014/main" id="{3A351C52-3D48-E673-36BC-C17AAF11B80A}"/>
              </a:ext>
            </a:extLst>
          </p:cNvPr>
          <p:cNvSpPr txBox="1"/>
          <p:nvPr/>
        </p:nvSpPr>
        <p:spPr>
          <a:xfrm>
            <a:off x="299201" y="1831877"/>
            <a:ext cx="3716093" cy="4687798"/>
          </a:xfrm>
          <a:prstGeom prst="rect">
            <a:avLst/>
          </a:prstGeom>
          <a:solidFill>
            <a:srgbClr val="FFFFFF"/>
          </a:solidFill>
          <a:ln>
            <a:solidFill>
              <a:srgbClr val="FFFFFF">
                <a:lumMod val="50000"/>
              </a:srgbClr>
            </a:solidFill>
          </a:ln>
        </p:spPr>
        <p:txBody>
          <a:bodyPr wrap="square" lIns="36000" tIns="36000" rIns="36000" bIns="36000" rtlCol="0" anchor="ctr">
            <a:noAutofit/>
          </a:bodyPr>
          <a:lstStyle/>
          <a:p>
            <a:pPr marR="0" lvl="0" defTabSz="457200" eaLnBrk="1" fontAlgn="auto" latinLnBrk="0" hangingPunct="1">
              <a:lnSpc>
                <a:spcPct val="100000"/>
              </a:lnSpc>
              <a:spcBef>
                <a:spcPts val="0"/>
              </a:spcBef>
              <a:spcAft>
                <a:spcPts val="0"/>
              </a:spcAft>
              <a:buClrTx/>
              <a:buSzTx/>
              <a:tabLst/>
              <a:defRPr/>
            </a:pPr>
            <a:endParaRPr kumimoji="0" lang="ja-JP" altLang="en-US" sz="120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5" name="コンテンツ プレースホルダー 3">
            <a:extLst>
              <a:ext uri="{FF2B5EF4-FFF2-40B4-BE49-F238E27FC236}">
                <a16:creationId xmlns:a16="http://schemas.microsoft.com/office/drawing/2014/main" id="{B395329C-297B-5C91-BE57-9C67F700F9C1}"/>
              </a:ext>
            </a:extLst>
          </p:cNvPr>
          <p:cNvSpPr txBox="1">
            <a:spLocks/>
          </p:cNvSpPr>
          <p:nvPr/>
        </p:nvSpPr>
        <p:spPr>
          <a:xfrm>
            <a:off x="290019" y="853412"/>
            <a:ext cx="3716093" cy="820356"/>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en-US" altLang="ja-JP" sz="1600" b="1" kern="0" dirty="0">
                <a:solidFill>
                  <a:prstClr val="white"/>
                </a:solidFill>
                <a:latin typeface="Meiryo UI" panose="020B0604030504040204" pitchFamily="50" charset="-128"/>
                <a:ea typeface="Meiryo UI" panose="020B0604030504040204" pitchFamily="50" charset="-128"/>
              </a:rPr>
              <a:t>【</a:t>
            </a:r>
            <a:r>
              <a:rPr kumimoji="0" lang="ja-JP" altLang="en-US" sz="1600" b="1" kern="0" dirty="0">
                <a:solidFill>
                  <a:prstClr val="white"/>
                </a:solidFill>
                <a:latin typeface="Meiryo UI" panose="020B0604030504040204" pitchFamily="50" charset="-128"/>
                <a:ea typeface="Meiryo UI" panose="020B0604030504040204" pitchFamily="50" charset="-128"/>
              </a:rPr>
              <a:t>継続事業のみ記載</a:t>
            </a:r>
            <a:r>
              <a:rPr kumimoji="0" lang="en-US" altLang="ja-JP" sz="1600" b="1" kern="0" dirty="0">
                <a:solidFill>
                  <a:prstClr val="white"/>
                </a:solidFill>
                <a:latin typeface="Meiryo UI" panose="020B0604030504040204" pitchFamily="50" charset="-128"/>
                <a:ea typeface="Meiryo UI" panose="020B0604030504040204" pitchFamily="50" charset="-128"/>
              </a:rPr>
              <a:t>】</a:t>
            </a:r>
          </a:p>
          <a:p>
            <a:pPr algn="ctr" defTabSz="457200">
              <a:lnSpc>
                <a:spcPct val="100000"/>
              </a:lnSpc>
              <a:spcBef>
                <a:spcPts val="0"/>
              </a:spcBef>
              <a:buFontTx/>
              <a:buNone/>
              <a:defRPr/>
            </a:pPr>
            <a:r>
              <a:rPr kumimoji="0" lang="en-US" altLang="ja-JP" sz="1600" b="1" kern="0" dirty="0">
                <a:solidFill>
                  <a:prstClr val="white"/>
                </a:solidFill>
                <a:latin typeface="Meiryo UI" panose="020B0604030504040204" pitchFamily="50" charset="-128"/>
                <a:ea typeface="Meiryo UI" panose="020B0604030504040204" pitchFamily="50" charset="-128"/>
              </a:rPr>
              <a:t>R6</a:t>
            </a:r>
            <a:r>
              <a:rPr kumimoji="0" lang="ja-JP" altLang="en-US" sz="1600" b="1" kern="0" dirty="0">
                <a:solidFill>
                  <a:prstClr val="white"/>
                </a:solidFill>
                <a:latin typeface="Meiryo UI" panose="020B0604030504040204" pitchFamily="50" charset="-128"/>
                <a:ea typeface="Meiryo UI" panose="020B0604030504040204" pitchFamily="50" charset="-128"/>
              </a:rPr>
              <a:t>年度の事業実施内容</a:t>
            </a:r>
            <a:endParaRPr kumimoji="0" lang="en-US" altLang="ja-JP" sz="1600" b="1" kern="0" dirty="0">
              <a:solidFill>
                <a:prstClr val="white"/>
              </a:solidFill>
              <a:latin typeface="Meiryo UI" panose="020B0604030504040204" pitchFamily="50" charset="-128"/>
              <a:ea typeface="Meiryo UI" panose="020B0604030504040204" pitchFamily="50" charset="-128"/>
            </a:endParaRPr>
          </a:p>
          <a:p>
            <a:pPr algn="ctr" defTabSz="457200">
              <a:lnSpc>
                <a:spcPct val="100000"/>
              </a:lnSpc>
              <a:spcBef>
                <a:spcPts val="0"/>
              </a:spcBef>
              <a:buFontTx/>
              <a:buNone/>
              <a:defRPr/>
            </a:pPr>
            <a:r>
              <a:rPr kumimoji="0" lang="ja-JP" altLang="en-US" sz="1400" b="1" kern="0" dirty="0">
                <a:solidFill>
                  <a:prstClr val="white"/>
                </a:solidFill>
                <a:latin typeface="Meiryo UI" panose="020B0604030504040204" pitchFamily="50" charset="-128"/>
                <a:ea typeface="Meiryo UI" panose="020B0604030504040204" pitchFamily="50" charset="-128"/>
              </a:rPr>
              <a:t>（目標、成果指標に係る内容を記載）</a:t>
            </a:r>
          </a:p>
        </p:txBody>
      </p:sp>
      <p:graphicFrame>
        <p:nvGraphicFramePr>
          <p:cNvPr id="9" name="表 8">
            <a:extLst>
              <a:ext uri="{FF2B5EF4-FFF2-40B4-BE49-F238E27FC236}">
                <a16:creationId xmlns:a16="http://schemas.microsoft.com/office/drawing/2014/main" id="{D101B1B5-E534-8DD5-7156-6A409F9DE67B}"/>
              </a:ext>
            </a:extLst>
          </p:cNvPr>
          <p:cNvGraphicFramePr>
            <a:graphicFrameLocks noGrp="1"/>
          </p:cNvGraphicFramePr>
          <p:nvPr>
            <p:extLst>
              <p:ext uri="{D42A27DB-BD31-4B8C-83A1-F6EECF244321}">
                <p14:modId xmlns:p14="http://schemas.microsoft.com/office/powerpoint/2010/main" val="527040751"/>
              </p:ext>
            </p:extLst>
          </p:nvPr>
        </p:nvGraphicFramePr>
        <p:xfrm>
          <a:off x="4459273" y="1340071"/>
          <a:ext cx="7004092" cy="5207146"/>
        </p:xfrm>
        <a:graphic>
          <a:graphicData uri="http://schemas.openxmlformats.org/drawingml/2006/table">
            <a:tbl>
              <a:tblPr/>
              <a:tblGrid>
                <a:gridCol w="1618593">
                  <a:extLst>
                    <a:ext uri="{9D8B030D-6E8A-4147-A177-3AD203B41FA5}">
                      <a16:colId xmlns:a16="http://schemas.microsoft.com/office/drawing/2014/main" val="916528455"/>
                    </a:ext>
                  </a:extLst>
                </a:gridCol>
                <a:gridCol w="2648606">
                  <a:extLst>
                    <a:ext uri="{9D8B030D-6E8A-4147-A177-3AD203B41FA5}">
                      <a16:colId xmlns:a16="http://schemas.microsoft.com/office/drawing/2014/main" val="2306207681"/>
                    </a:ext>
                  </a:extLst>
                </a:gridCol>
                <a:gridCol w="2736893">
                  <a:extLst>
                    <a:ext uri="{9D8B030D-6E8A-4147-A177-3AD203B41FA5}">
                      <a16:colId xmlns:a16="http://schemas.microsoft.com/office/drawing/2014/main" val="3130063895"/>
                    </a:ext>
                  </a:extLst>
                </a:gridCol>
              </a:tblGrid>
              <a:tr h="466536">
                <a:tc rowSpan="4">
                  <a:txBody>
                    <a:bodyPr/>
                    <a:lstStyle/>
                    <a:p>
                      <a:pPr algn="ctr" fontAlgn="ctr"/>
                      <a:r>
                        <a:rPr lang="ja-JP" altLang="en-US" sz="1600" b="1" i="0" u="none" strike="noStrike">
                          <a:solidFill>
                            <a:srgbClr val="FFFFFF"/>
                          </a:solidFill>
                          <a:effectLst/>
                          <a:latin typeface="Meiryo UI" panose="020B0604030504040204" pitchFamily="50" charset="-128"/>
                          <a:ea typeface="Meiryo UI" panose="020B0604030504040204" pitchFamily="50" charset="-128"/>
                        </a:rPr>
                        <a:t>目標と成果指標</a:t>
                      </a:r>
                      <a:br>
                        <a:rPr lang="ja-JP" altLang="en-US" sz="1600" b="1" i="0" u="none" strike="noStrike">
                          <a:solidFill>
                            <a:srgbClr val="FFFFFF"/>
                          </a:solidFill>
                          <a:effectLst/>
                          <a:latin typeface="Meiryo UI" panose="020B0604030504040204" pitchFamily="50" charset="-128"/>
                          <a:ea typeface="Meiryo UI" panose="020B0604030504040204" pitchFamily="50" charset="-128"/>
                        </a:rPr>
                      </a:br>
                      <a:r>
                        <a:rPr lang="ja-JP" altLang="en-US" sz="1600" b="1" i="0" u="none" strike="noStrike">
                          <a:solidFill>
                            <a:srgbClr val="FFFFFF"/>
                          </a:solidFill>
                          <a:effectLst/>
                          <a:latin typeface="Meiryo UI" panose="020B0604030504040204" pitchFamily="50" charset="-128"/>
                          <a:ea typeface="Meiryo UI" panose="020B0604030504040204" pitchFamily="50" charset="-128"/>
                        </a:rPr>
                        <a:t>（</a:t>
                      </a:r>
                      <a:r>
                        <a:rPr lang="en-US" altLang="ja-JP" sz="1600" b="1" i="0" u="none" strike="noStrike">
                          <a:solidFill>
                            <a:srgbClr val="FFFFFF"/>
                          </a:solidFill>
                          <a:effectLst/>
                          <a:latin typeface="Meiryo UI" panose="020B0604030504040204" pitchFamily="50" charset="-128"/>
                          <a:ea typeface="Meiryo UI" panose="020B0604030504040204" pitchFamily="50" charset="-128"/>
                        </a:rPr>
                        <a:t>KPI</a:t>
                      </a:r>
                      <a:r>
                        <a:rPr lang="ja-JP" altLang="en-US" sz="1600" b="1" i="0" u="none" strike="noStrike">
                          <a:solidFill>
                            <a:srgbClr val="FFFFFF"/>
                          </a:solidFill>
                          <a:effectLst/>
                          <a:latin typeface="Meiryo UI" panose="020B0604030504040204" pitchFamily="50" charset="-128"/>
                          <a:ea typeface="Meiryo UI" panose="020B0604030504040204" pitchFamily="50" charset="-128"/>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アウトプット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アウトプット達成状況</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extLst>
                  <a:ext uri="{0D108BD9-81ED-4DB2-BD59-A6C34878D82A}">
                    <a16:rowId xmlns:a16="http://schemas.microsoft.com/office/drawing/2014/main" val="1460064193"/>
                  </a:ext>
                </a:extLst>
              </a:tr>
              <a:tr h="2137037">
                <a:tc vMerge="1">
                  <a:txBody>
                    <a:bodyPr/>
                    <a:lstStyle/>
                    <a:p>
                      <a:endParaRPr kumimoji="1" lang="ja-JP" altLang="en-US"/>
                    </a:p>
                  </a:txBody>
                  <a:tcPr/>
                </a:tc>
                <a:tc>
                  <a:txBody>
                    <a:bodyPr/>
                    <a:lstStyle/>
                    <a:p>
                      <a:pPr algn="l" fontAlgn="ct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9713454"/>
                  </a:ext>
                </a:extLst>
              </a:tr>
              <a:tr h="511684">
                <a:tc vMerge="1">
                  <a:txBody>
                    <a:bodyPr/>
                    <a:lstStyle/>
                    <a:p>
                      <a:endParaRPr kumimoji="1" lang="ja-JP" altLang="en-US"/>
                    </a:p>
                  </a:txBody>
                  <a:tcPr/>
                </a:tc>
                <a:tc>
                  <a:txBody>
                    <a:bodyPr/>
                    <a:lstStyle/>
                    <a:p>
                      <a:pPr algn="ctr"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アウトカム</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アウトカム達成状況</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extLst>
                  <a:ext uri="{0D108BD9-81ED-4DB2-BD59-A6C34878D82A}">
                    <a16:rowId xmlns:a16="http://schemas.microsoft.com/office/drawing/2014/main" val="77336733"/>
                  </a:ext>
                </a:extLst>
              </a:tr>
              <a:tr h="2091889">
                <a:tc vMerge="1">
                  <a:txBody>
                    <a:bodyPr/>
                    <a:lstStyle/>
                    <a:p>
                      <a:endParaRPr kumimoji="1" lang="ja-JP" altLang="en-US"/>
                    </a:p>
                  </a:txBody>
                  <a:tcPr/>
                </a:tc>
                <a:tc>
                  <a:txBody>
                    <a:bodyPr/>
                    <a:lstStyle/>
                    <a:p>
                      <a:r>
                        <a:rPr kumimoji="1" lang="ja-JP" altLang="en-US" sz="1200">
                          <a:solidFill>
                            <a:srgbClr val="FF0000"/>
                          </a:solidFill>
                          <a:latin typeface="メイリオ" panose="020B0604030504040204" pitchFamily="50" charset="-128"/>
                          <a:ea typeface="メイリオ" panose="020B0604030504040204" pitchFamily="50" charset="-128"/>
                        </a:rPr>
                        <a:t>　〇〇〇</a:t>
                      </a:r>
                      <a:endParaRPr lang="en-US" altLang="ja-JP" sz="1200">
                        <a:solidFill>
                          <a:srgbClr val="FF0000"/>
                        </a:solidFill>
                        <a:latin typeface="メイリオ" panose="020B0604030504040204" pitchFamily="50" charset="-128"/>
                        <a:ea typeface="メイリオ" panose="020B0604030504040204" pitchFamily="50" charset="-128"/>
                      </a:endParaRPr>
                    </a:p>
                    <a:p>
                      <a:pPr algn="l" fontAlgn="ctr"/>
                      <a:r>
                        <a:rPr lang="ja-JP" altLang="en-US" sz="1200" b="0" i="0" u="none" strike="noStrike">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a:solidFill>
                            <a:srgbClr val="FF0000"/>
                          </a:solidFill>
                          <a:latin typeface="メイリオ" panose="020B0604030504040204" pitchFamily="50" charset="-128"/>
                          <a:ea typeface="メイリオ" panose="020B0604030504040204" pitchFamily="50" charset="-128"/>
                        </a:rPr>
                        <a:t>〇〇〇</a:t>
                      </a:r>
                      <a:endParaRPr lang="en-US" altLang="ja-JP" sz="1100">
                        <a:solidFill>
                          <a:srgbClr val="FF0000"/>
                        </a:solidFill>
                        <a:latin typeface="メイリオ" panose="020B0604030504040204" pitchFamily="50" charset="-128"/>
                        <a:ea typeface="メイリオ" panose="020B0604030504040204" pitchFamily="50" charset="-128"/>
                      </a:endParaRPr>
                    </a:p>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8392021"/>
                  </a:ext>
                </a:extLst>
              </a:tr>
            </a:tbl>
          </a:graphicData>
        </a:graphic>
      </p:graphicFrame>
      <p:sp>
        <p:nvSpPr>
          <p:cNvPr id="13" name="二等辺三角形 12">
            <a:extLst>
              <a:ext uri="{FF2B5EF4-FFF2-40B4-BE49-F238E27FC236}">
                <a16:creationId xmlns:a16="http://schemas.microsoft.com/office/drawing/2014/main" id="{B92F9DC7-31E8-CEDE-6C0B-0E0D3B8D85B1}"/>
              </a:ext>
            </a:extLst>
          </p:cNvPr>
          <p:cNvSpPr/>
          <p:nvPr/>
        </p:nvSpPr>
        <p:spPr>
          <a:xfrm rot="16200000" flipH="1" flipV="1">
            <a:off x="3753325" y="3798043"/>
            <a:ext cx="958734" cy="291203"/>
          </a:xfrm>
          <a:prstGeom prst="triangle">
            <a:avLst/>
          </a:prstGeom>
          <a:solidFill>
            <a:schemeClr val="accent2">
              <a:lumMod val="20000"/>
              <a:lumOff val="80000"/>
            </a:schemeClr>
          </a:solidFill>
          <a:ln w="9525">
            <a:solidFill>
              <a:schemeClr val="bg1">
                <a:lumMod val="65000"/>
              </a:schemeClr>
            </a:solidFill>
          </a:ln>
        </p:spPr>
        <p:txBody>
          <a:bodyPr vertOverflow="overflow" horzOverflow="overflow" wrap="square" tIns="36000" bIns="36000" rtlCol="0" anchor="ctr">
            <a:noAutofit/>
          </a:bodyPr>
          <a:lstStyle/>
          <a:p>
            <a:pPr algn="l"/>
            <a:endParaRPr kumimoji="1" lang="ja-JP" altLang="en-US" sz="1200">
              <a:latin typeface="Meiryo UI" panose="020B0604030504040204" pitchFamily="50" charset="-128"/>
              <a:ea typeface="Meiryo UI" panose="020B0604030504040204" pitchFamily="50" charset="-128"/>
              <a:cs typeface="メイリオ"/>
            </a:endParaRPr>
          </a:p>
        </p:txBody>
      </p:sp>
      <p:sp>
        <p:nvSpPr>
          <p:cNvPr id="6" name="テキスト ボックス 5">
            <a:extLst>
              <a:ext uri="{FF2B5EF4-FFF2-40B4-BE49-F238E27FC236}">
                <a16:creationId xmlns:a16="http://schemas.microsoft.com/office/drawing/2014/main" id="{94E02D97-FCD5-EF48-411C-88D763A5DB9C}"/>
              </a:ext>
            </a:extLst>
          </p:cNvPr>
          <p:cNvSpPr txBox="1"/>
          <p:nvPr/>
        </p:nvSpPr>
        <p:spPr>
          <a:xfrm>
            <a:off x="457200" y="1947138"/>
            <a:ext cx="3273843" cy="1938992"/>
          </a:xfrm>
          <a:prstGeom prst="rect">
            <a:avLst/>
          </a:prstGeom>
          <a:noFill/>
        </p:spPr>
        <p:txBody>
          <a:bodyPr wrap="square" rtlCol="0">
            <a:spAutoFit/>
          </a:bodyPr>
          <a:lstStyle/>
          <a:p>
            <a:r>
              <a:rPr kumimoji="1" lang="ja-JP" altLang="en-US" sz="1200">
                <a:solidFill>
                  <a:srgbClr val="FF0000"/>
                </a:solidFill>
                <a:latin typeface="メイリオ" panose="020B0604030504040204" pitchFamily="50" charset="-128"/>
                <a:ea typeface="メイリオ" panose="020B0604030504040204" pitchFamily="50" charset="-128"/>
              </a:rPr>
              <a:t>①〇〇連携中枢都市圏での事業実施の検証</a:t>
            </a:r>
            <a:endParaRPr kumimoji="1" lang="en-US" altLang="ja-JP" sz="1200">
              <a:solidFill>
                <a:srgbClr val="FF0000"/>
              </a:solidFill>
              <a:latin typeface="メイリオ" panose="020B0604030504040204" pitchFamily="50" charset="-128"/>
              <a:ea typeface="メイリオ" panose="020B0604030504040204" pitchFamily="50" charset="-128"/>
            </a:endParaRPr>
          </a:p>
          <a:p>
            <a:r>
              <a:rPr lang="ja-JP" altLang="en-US" sz="1200">
                <a:solidFill>
                  <a:srgbClr val="FF0000"/>
                </a:solidFill>
                <a:latin typeface="メイリオ" panose="020B0604030504040204" pitchFamily="50" charset="-128"/>
                <a:ea typeface="メイリオ" panose="020B0604030504040204" pitchFamily="50" charset="-128"/>
              </a:rPr>
              <a:t>　〇〇県〇〇地区視察（先進地）</a:t>
            </a:r>
            <a:endParaRPr lang="en-US" altLang="ja-JP" sz="1200">
              <a:solidFill>
                <a:srgbClr val="FF0000"/>
              </a:solidFill>
              <a:latin typeface="メイリオ" panose="020B0604030504040204" pitchFamily="50" charset="-128"/>
              <a:ea typeface="メイリオ" panose="020B0604030504040204" pitchFamily="50" charset="-128"/>
            </a:endParaRPr>
          </a:p>
          <a:p>
            <a:endParaRPr lang="en-US" altLang="ja-JP" sz="1200">
              <a:solidFill>
                <a:srgbClr val="FF0000"/>
              </a:solidFill>
              <a:latin typeface="メイリオ" panose="020B0604030504040204" pitchFamily="50" charset="-128"/>
              <a:ea typeface="メイリオ" panose="020B0604030504040204" pitchFamily="50" charset="-128"/>
            </a:endParaRPr>
          </a:p>
          <a:p>
            <a:r>
              <a:rPr kumimoji="1" lang="ja-JP" altLang="en-US" sz="1200">
                <a:solidFill>
                  <a:srgbClr val="FF0000"/>
                </a:solidFill>
                <a:latin typeface="メイリオ" panose="020B0604030504040204" pitchFamily="50" charset="-128"/>
                <a:ea typeface="メイリオ" panose="020B0604030504040204" pitchFamily="50" charset="-128"/>
              </a:rPr>
              <a:t>②ベンダー（システム開発業者）との</a:t>
            </a:r>
            <a:endParaRPr kumimoji="1" lang="en-US" altLang="ja-JP" sz="1200">
              <a:solidFill>
                <a:srgbClr val="FF0000"/>
              </a:solidFill>
              <a:latin typeface="メイリオ" panose="020B0604030504040204" pitchFamily="50" charset="-128"/>
              <a:ea typeface="メイリオ" panose="020B0604030504040204" pitchFamily="50" charset="-128"/>
            </a:endParaRPr>
          </a:p>
          <a:p>
            <a:r>
              <a:rPr kumimoji="1" lang="ja-JP" altLang="en-US" sz="1200">
                <a:solidFill>
                  <a:srgbClr val="FF0000"/>
                </a:solidFill>
                <a:latin typeface="メイリオ" panose="020B0604030504040204" pitchFamily="50" charset="-128"/>
                <a:ea typeface="メイリオ" panose="020B0604030504040204" pitchFamily="50" charset="-128"/>
              </a:rPr>
              <a:t>　実証に向けての協議</a:t>
            </a:r>
            <a:endParaRPr kumimoji="1" lang="en-US" altLang="ja-JP" sz="1200">
              <a:solidFill>
                <a:srgbClr val="FF0000"/>
              </a:solidFill>
              <a:latin typeface="メイリオ" panose="020B0604030504040204" pitchFamily="50" charset="-128"/>
              <a:ea typeface="メイリオ" panose="020B0604030504040204" pitchFamily="50" charset="-128"/>
            </a:endParaRPr>
          </a:p>
          <a:p>
            <a:endParaRPr lang="en-US" altLang="ja-JP" sz="1200">
              <a:solidFill>
                <a:srgbClr val="FF0000"/>
              </a:solidFill>
              <a:latin typeface="メイリオ" panose="020B0604030504040204" pitchFamily="50" charset="-128"/>
              <a:ea typeface="メイリオ" panose="020B0604030504040204" pitchFamily="50" charset="-128"/>
            </a:endParaRPr>
          </a:p>
          <a:p>
            <a:r>
              <a:rPr lang="ja-JP" altLang="en-US" sz="1200">
                <a:solidFill>
                  <a:srgbClr val="FF0000"/>
                </a:solidFill>
                <a:latin typeface="メイリオ" panose="020B0604030504040204" pitchFamily="50" charset="-128"/>
                <a:ea typeface="メイリオ" panose="020B0604030504040204" pitchFamily="50" charset="-128"/>
              </a:rPr>
              <a:t>③関係自治体との意見交換</a:t>
            </a:r>
            <a:endParaRPr lang="en-US" altLang="ja-JP" sz="1200">
              <a:solidFill>
                <a:srgbClr val="FF0000"/>
              </a:solidFill>
              <a:latin typeface="メイリオ" panose="020B0604030504040204" pitchFamily="50" charset="-128"/>
              <a:ea typeface="メイリオ" panose="020B0604030504040204" pitchFamily="50" charset="-128"/>
            </a:endParaRPr>
          </a:p>
          <a:p>
            <a:endParaRPr lang="en-US" altLang="ja-JP" sz="1200">
              <a:solidFill>
                <a:srgbClr val="FF0000"/>
              </a:solidFill>
              <a:latin typeface="メイリオ" panose="020B0604030504040204" pitchFamily="50" charset="-128"/>
              <a:ea typeface="メイリオ" panose="020B0604030504040204" pitchFamily="50" charset="-128"/>
            </a:endParaRPr>
          </a:p>
          <a:p>
            <a:r>
              <a:rPr lang="ja-JP" altLang="en-US" sz="1200">
                <a:solidFill>
                  <a:srgbClr val="FF0000"/>
                </a:solidFill>
                <a:latin typeface="メイリオ" panose="020B0604030504040204" pitchFamily="50" charset="-128"/>
                <a:ea typeface="メイリオ" panose="020B0604030504040204" pitchFamily="50" charset="-128"/>
              </a:rPr>
              <a:t>④総務省への事業実施に向けた確認作業</a:t>
            </a:r>
            <a:endParaRPr lang="en-US" altLang="ja-JP" sz="1200">
              <a:solidFill>
                <a:srgbClr val="FF0000"/>
              </a:solidFill>
              <a:latin typeface="メイリオ" panose="020B0604030504040204" pitchFamily="50" charset="-128"/>
              <a:ea typeface="メイリオ" panose="020B0604030504040204" pitchFamily="50" charset="-128"/>
            </a:endParaRPr>
          </a:p>
          <a:p>
            <a:endParaRPr kumimoji="1" lang="ja-JP" altLang="en-US" sz="1200">
              <a:solidFill>
                <a:srgbClr val="FF0000"/>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FCC9F46-140A-D1D4-2B93-AD162BE81ED7}"/>
              </a:ext>
            </a:extLst>
          </p:cNvPr>
          <p:cNvSpPr txBox="1"/>
          <p:nvPr/>
        </p:nvSpPr>
        <p:spPr>
          <a:xfrm>
            <a:off x="6096000" y="2280297"/>
            <a:ext cx="2472366" cy="461665"/>
          </a:xfrm>
          <a:prstGeom prst="rect">
            <a:avLst/>
          </a:prstGeom>
          <a:noFill/>
        </p:spPr>
        <p:txBody>
          <a:bodyPr wrap="square" rtlCol="0">
            <a:spAutoFit/>
          </a:bodyPr>
          <a:lstStyle/>
          <a:p>
            <a:r>
              <a:rPr lang="ja-JP" altLang="en-US" sz="1200">
                <a:solidFill>
                  <a:srgbClr val="FF0000"/>
                </a:solidFill>
                <a:latin typeface="メイリオ" panose="020B0604030504040204" pitchFamily="50" charset="-128"/>
                <a:ea typeface="メイリオ" panose="020B0604030504040204" pitchFamily="50" charset="-128"/>
              </a:rPr>
              <a:t>　〇〇〇</a:t>
            </a:r>
            <a:endParaRPr lang="en-US" altLang="ja-JP" sz="1200">
              <a:solidFill>
                <a:srgbClr val="FF0000"/>
              </a:solidFill>
              <a:latin typeface="メイリオ" panose="020B0604030504040204" pitchFamily="50" charset="-128"/>
              <a:ea typeface="メイリオ" panose="020B0604030504040204" pitchFamily="50" charset="-128"/>
            </a:endParaRPr>
          </a:p>
          <a:p>
            <a:endParaRPr kumimoji="1" lang="ja-JP" altLang="en-US" sz="1200">
              <a:solidFill>
                <a:srgbClr val="FF0000"/>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A32C4555-8F50-A1DA-B9B6-823A859E553D}"/>
              </a:ext>
            </a:extLst>
          </p:cNvPr>
          <p:cNvSpPr txBox="1"/>
          <p:nvPr/>
        </p:nvSpPr>
        <p:spPr>
          <a:xfrm>
            <a:off x="8990999" y="2274221"/>
            <a:ext cx="2472366" cy="461665"/>
          </a:xfrm>
          <a:prstGeom prst="rect">
            <a:avLst/>
          </a:prstGeom>
          <a:noFill/>
        </p:spPr>
        <p:txBody>
          <a:bodyPr wrap="square" rtlCol="0">
            <a:spAutoFit/>
          </a:bodyPr>
          <a:lstStyle/>
          <a:p>
            <a:r>
              <a:rPr lang="ja-JP" altLang="en-US" sz="1200">
                <a:solidFill>
                  <a:srgbClr val="FF0000"/>
                </a:solidFill>
                <a:latin typeface="メイリオ" panose="020B0604030504040204" pitchFamily="50" charset="-128"/>
                <a:ea typeface="メイリオ" panose="020B0604030504040204" pitchFamily="50" charset="-128"/>
              </a:rPr>
              <a:t>　〇〇〇</a:t>
            </a:r>
            <a:endParaRPr lang="en-US" altLang="ja-JP" sz="1200">
              <a:solidFill>
                <a:srgbClr val="FF0000"/>
              </a:solidFill>
              <a:latin typeface="メイリオ" panose="020B0604030504040204" pitchFamily="50" charset="-128"/>
              <a:ea typeface="メイリオ" panose="020B0604030504040204" pitchFamily="50" charset="-128"/>
            </a:endParaRPr>
          </a:p>
          <a:p>
            <a:endParaRPr kumimoji="1" lang="ja-JP" altLang="en-US" sz="1200">
              <a:solidFill>
                <a:srgbClr val="FF0000"/>
              </a:solidFill>
              <a:latin typeface="メイリオ" panose="020B0604030504040204" pitchFamily="50" charset="-128"/>
              <a:ea typeface="メイリオ" panose="020B0604030504040204" pitchFamily="50" charset="-128"/>
            </a:endParaRPr>
          </a:p>
        </p:txBody>
      </p:sp>
      <p:sp>
        <p:nvSpPr>
          <p:cNvPr id="3" name="Rectangle 25">
            <a:extLst>
              <a:ext uri="{FF2B5EF4-FFF2-40B4-BE49-F238E27FC236}">
                <a16:creationId xmlns:a16="http://schemas.microsoft.com/office/drawing/2014/main" id="{6C9884ED-531B-78E7-D85B-10583C5C16A6}"/>
              </a:ext>
            </a:extLst>
          </p:cNvPr>
          <p:cNvSpPr/>
          <p:nvPr/>
        </p:nvSpPr>
        <p:spPr>
          <a:xfrm>
            <a:off x="567069" y="3439264"/>
            <a:ext cx="11057861" cy="190644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赤字部分は、サンプルです。各自で変更のうえ必要事項を記載願います。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b="1" u="sng" kern="0">
                <a:solidFill>
                  <a:srgbClr val="FF0000"/>
                </a:solidFill>
                <a:latin typeface="Meiryo UI" panose="020B0604030504040204" pitchFamily="50" charset="-128"/>
                <a:ea typeface="Meiryo UI" panose="020B0604030504040204" pitchFamily="50" charset="-128"/>
              </a:rPr>
              <a:t>令和５年度・令和６年度の継続事業（２年目・</a:t>
            </a:r>
            <a:r>
              <a:rPr lang="en-US" altLang="ja-JP" sz="1600" b="1" u="sng" kern="0">
                <a:solidFill>
                  <a:srgbClr val="FF0000"/>
                </a:solidFill>
                <a:latin typeface="Meiryo UI" panose="020B0604030504040204" pitchFamily="50" charset="-128"/>
                <a:ea typeface="Meiryo UI" panose="020B0604030504040204" pitchFamily="50" charset="-128"/>
              </a:rPr>
              <a:t>3</a:t>
            </a:r>
            <a:r>
              <a:rPr lang="ja-JP" altLang="en-US" sz="1600" b="1" u="sng" kern="0">
                <a:solidFill>
                  <a:srgbClr val="FF0000"/>
                </a:solidFill>
                <a:latin typeface="Meiryo UI" panose="020B0604030504040204" pitchFamily="50" charset="-128"/>
                <a:ea typeface="Meiryo UI" panose="020B0604030504040204" pitchFamily="50" charset="-128"/>
              </a:rPr>
              <a:t>年目）として応募される団体は、</a:t>
            </a:r>
            <a:r>
              <a:rPr lang="ja-JP" altLang="en-US" sz="1600" b="1" u="sng" kern="0">
                <a:solidFill>
                  <a:srgbClr val="FF0000"/>
                </a:solidFill>
                <a:highlight>
                  <a:srgbClr val="FFFF00"/>
                </a:highlight>
                <a:latin typeface="Meiryo UI" panose="020B0604030504040204" pitchFamily="50" charset="-128"/>
                <a:ea typeface="Meiryo UI" panose="020B0604030504040204" pitchFamily="50" charset="-128"/>
              </a:rPr>
              <a:t>必ず前年度の事業実施内容、実績結果</a:t>
            </a:r>
            <a:r>
              <a:rPr lang="ja-JP" altLang="en-US" sz="1600" b="1" u="sng" kern="0">
                <a:solidFill>
                  <a:srgbClr val="FF0000"/>
                </a:solidFill>
                <a:latin typeface="Meiryo UI" panose="020B0604030504040204" pitchFamily="50" charset="-128"/>
                <a:ea typeface="Meiryo UI" panose="020B0604030504040204" pitchFamily="50" charset="-128"/>
              </a:rPr>
              <a:t>を記載願います。</a:t>
            </a:r>
            <a:endParaRPr lang="en-US" altLang="ja-JP" sz="1600" b="1" u="sng"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en-US" altLang="ja-JP" sz="1600" b="1" u="sng" kern="0">
                <a:solidFill>
                  <a:srgbClr val="FF0000"/>
                </a:solidFill>
                <a:latin typeface="Meiryo UI" panose="020B0604030504040204" pitchFamily="50" charset="-128"/>
                <a:ea typeface="Meiryo UI" panose="020B0604030504040204" pitchFamily="50" charset="-128"/>
              </a:rPr>
              <a:t>R7</a:t>
            </a:r>
            <a:r>
              <a:rPr lang="ja-JP" altLang="en-US" sz="1600" b="1" u="sng" kern="0">
                <a:solidFill>
                  <a:srgbClr val="FF0000"/>
                </a:solidFill>
                <a:latin typeface="Meiryo UI" panose="020B0604030504040204" pitchFamily="50" charset="-128"/>
                <a:ea typeface="Meiryo UI" panose="020B0604030504040204" pitchFamily="50" charset="-128"/>
              </a:rPr>
              <a:t>年度</a:t>
            </a:r>
            <a:r>
              <a:rPr lang="ja-JP" altLang="en-US" sz="1600" b="1" u="sng" kern="0">
                <a:solidFill>
                  <a:srgbClr val="FF0000"/>
                </a:solidFill>
                <a:highlight>
                  <a:srgbClr val="FFFF00"/>
                </a:highlight>
                <a:latin typeface="Meiryo UI" panose="020B0604030504040204" pitchFamily="50" charset="-128"/>
                <a:ea typeface="Meiryo UI" panose="020B0604030504040204" pitchFamily="50" charset="-128"/>
              </a:rPr>
              <a:t>新規事業</a:t>
            </a:r>
            <a:r>
              <a:rPr lang="ja-JP" altLang="en-US" sz="1600" b="1" u="sng" kern="0">
                <a:solidFill>
                  <a:srgbClr val="FF0000"/>
                </a:solidFill>
                <a:latin typeface="Meiryo UI" panose="020B0604030504040204" pitchFamily="50" charset="-128"/>
                <a:ea typeface="Meiryo UI" panose="020B0604030504040204" pitchFamily="50" charset="-128"/>
              </a:rPr>
              <a:t>として、応募される団体は、本スライドを削除のうえ、申請作業を進めてください。</a:t>
            </a:r>
            <a:endParaRPr lang="en-US" altLang="ja-JP" sz="1600" b="1" u="sng"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b="1" u="sng" kern="0">
              <a:solidFill>
                <a:srgbClr val="FF0000"/>
              </a:solidFill>
              <a:latin typeface="Meiryo UI" panose="020B0604030504040204" pitchFamily="50" charset="-128"/>
              <a:ea typeface="Meiryo UI" panose="020B0604030504040204" pitchFamily="50" charset="-128"/>
            </a:endParaRPr>
          </a:p>
        </p:txBody>
      </p:sp>
      <p:sp>
        <p:nvSpPr>
          <p:cNvPr id="10" name="スライド番号プレースホルダー 9">
            <a:extLst>
              <a:ext uri="{FF2B5EF4-FFF2-40B4-BE49-F238E27FC236}">
                <a16:creationId xmlns:a16="http://schemas.microsoft.com/office/drawing/2014/main" id="{CAAFDA5E-8994-160F-C41C-5B8DF706B3F7}"/>
              </a:ext>
            </a:extLst>
          </p:cNvPr>
          <p:cNvSpPr>
            <a:spLocks noGrp="1"/>
          </p:cNvSpPr>
          <p:nvPr>
            <p:ph type="sldNum" sz="quarter" idx="12"/>
          </p:nvPr>
        </p:nvSpPr>
        <p:spPr/>
        <p:txBody>
          <a:bodyPr/>
          <a:lstStyle/>
          <a:p>
            <a:fld id="{1B417C47-8415-4130-8DB2-9E7F47CC5EE9}" type="slidenum">
              <a:rPr kumimoji="1" lang="ja-JP" altLang="en-US" smtClean="0"/>
              <a:t>7</a:t>
            </a:fld>
            <a:endParaRPr kumimoji="1" lang="ja-JP" altLang="en-US"/>
          </a:p>
        </p:txBody>
      </p:sp>
    </p:spTree>
    <p:extLst>
      <p:ext uri="{BB962C8B-B14F-4D97-AF65-F5344CB8AC3E}">
        <p14:creationId xmlns:p14="http://schemas.microsoft.com/office/powerpoint/2010/main" val="2533595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03DD16C-547E-AE4B-AED6-62DA9810EDBF}"/>
              </a:ext>
            </a:extLst>
          </p:cNvPr>
          <p:cNvGraphicFramePr>
            <a:graphicFrameLocks noGrp="1"/>
          </p:cNvGraphicFramePr>
          <p:nvPr>
            <p:extLst>
              <p:ext uri="{D42A27DB-BD31-4B8C-83A1-F6EECF244321}">
                <p14:modId xmlns:p14="http://schemas.microsoft.com/office/powerpoint/2010/main" val="508685566"/>
              </p:ext>
            </p:extLst>
          </p:nvPr>
        </p:nvGraphicFramePr>
        <p:xfrm>
          <a:off x="187555" y="1321134"/>
          <a:ext cx="11072327" cy="5340512"/>
        </p:xfrm>
        <a:graphic>
          <a:graphicData uri="http://schemas.openxmlformats.org/drawingml/2006/table">
            <a:tbl>
              <a:tblPr/>
              <a:tblGrid>
                <a:gridCol w="679295">
                  <a:extLst>
                    <a:ext uri="{9D8B030D-6E8A-4147-A177-3AD203B41FA5}">
                      <a16:colId xmlns:a16="http://schemas.microsoft.com/office/drawing/2014/main" val="1362508667"/>
                    </a:ext>
                  </a:extLst>
                </a:gridCol>
                <a:gridCol w="866086">
                  <a:extLst>
                    <a:ext uri="{9D8B030D-6E8A-4147-A177-3AD203B41FA5}">
                      <a16:colId xmlns:a16="http://schemas.microsoft.com/office/drawing/2014/main" val="926156530"/>
                    </a:ext>
                  </a:extLst>
                </a:gridCol>
                <a:gridCol w="866086">
                  <a:extLst>
                    <a:ext uri="{9D8B030D-6E8A-4147-A177-3AD203B41FA5}">
                      <a16:colId xmlns:a16="http://schemas.microsoft.com/office/drawing/2014/main" val="2590370586"/>
                    </a:ext>
                  </a:extLst>
                </a:gridCol>
                <a:gridCol w="866086">
                  <a:extLst>
                    <a:ext uri="{9D8B030D-6E8A-4147-A177-3AD203B41FA5}">
                      <a16:colId xmlns:a16="http://schemas.microsoft.com/office/drawing/2014/main" val="3199583279"/>
                    </a:ext>
                  </a:extLst>
                </a:gridCol>
                <a:gridCol w="866086">
                  <a:extLst>
                    <a:ext uri="{9D8B030D-6E8A-4147-A177-3AD203B41FA5}">
                      <a16:colId xmlns:a16="http://schemas.microsoft.com/office/drawing/2014/main" val="664869911"/>
                    </a:ext>
                  </a:extLst>
                </a:gridCol>
                <a:gridCol w="866086">
                  <a:extLst>
                    <a:ext uri="{9D8B030D-6E8A-4147-A177-3AD203B41FA5}">
                      <a16:colId xmlns:a16="http://schemas.microsoft.com/office/drawing/2014/main" val="3012890683"/>
                    </a:ext>
                  </a:extLst>
                </a:gridCol>
                <a:gridCol w="866086">
                  <a:extLst>
                    <a:ext uri="{9D8B030D-6E8A-4147-A177-3AD203B41FA5}">
                      <a16:colId xmlns:a16="http://schemas.microsoft.com/office/drawing/2014/main" val="1234082415"/>
                    </a:ext>
                  </a:extLst>
                </a:gridCol>
                <a:gridCol w="866086">
                  <a:extLst>
                    <a:ext uri="{9D8B030D-6E8A-4147-A177-3AD203B41FA5}">
                      <a16:colId xmlns:a16="http://schemas.microsoft.com/office/drawing/2014/main" val="294628085"/>
                    </a:ext>
                  </a:extLst>
                </a:gridCol>
                <a:gridCol w="866086">
                  <a:extLst>
                    <a:ext uri="{9D8B030D-6E8A-4147-A177-3AD203B41FA5}">
                      <a16:colId xmlns:a16="http://schemas.microsoft.com/office/drawing/2014/main" val="3221742906"/>
                    </a:ext>
                  </a:extLst>
                </a:gridCol>
                <a:gridCol w="866086">
                  <a:extLst>
                    <a:ext uri="{9D8B030D-6E8A-4147-A177-3AD203B41FA5}">
                      <a16:colId xmlns:a16="http://schemas.microsoft.com/office/drawing/2014/main" val="2144516797"/>
                    </a:ext>
                  </a:extLst>
                </a:gridCol>
                <a:gridCol w="866086">
                  <a:extLst>
                    <a:ext uri="{9D8B030D-6E8A-4147-A177-3AD203B41FA5}">
                      <a16:colId xmlns:a16="http://schemas.microsoft.com/office/drawing/2014/main" val="2173171982"/>
                    </a:ext>
                  </a:extLst>
                </a:gridCol>
                <a:gridCol w="866086">
                  <a:extLst>
                    <a:ext uri="{9D8B030D-6E8A-4147-A177-3AD203B41FA5}">
                      <a16:colId xmlns:a16="http://schemas.microsoft.com/office/drawing/2014/main" val="358665427"/>
                    </a:ext>
                  </a:extLst>
                </a:gridCol>
                <a:gridCol w="866086">
                  <a:extLst>
                    <a:ext uri="{9D8B030D-6E8A-4147-A177-3AD203B41FA5}">
                      <a16:colId xmlns:a16="http://schemas.microsoft.com/office/drawing/2014/main" val="1139820591"/>
                    </a:ext>
                  </a:extLst>
                </a:gridCol>
              </a:tblGrid>
              <a:tr h="438540">
                <a:tc>
                  <a:txBody>
                    <a:bodyPr/>
                    <a:lstStyle/>
                    <a:p>
                      <a:pPr algn="l" fontAlgn="b"/>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a:noFill/>
                    </a:lnL>
                    <a:lnR w="6350" cap="flat" cmpd="sng" algn="ctr">
                      <a:solidFill>
                        <a:srgbClr val="A6A6A6"/>
                      </a:solidFill>
                      <a:prstDash val="solid"/>
                      <a:round/>
                      <a:headEnd type="none" w="med" len="med"/>
                      <a:tailEnd type="none" w="med" len="med"/>
                    </a:lnR>
                    <a:lnT>
                      <a:noFill/>
                    </a:lnT>
                    <a:lnB>
                      <a:noFill/>
                    </a:lnB>
                  </a:tcPr>
                </a:tc>
                <a:tc gridSpan="12">
                  <a:txBody>
                    <a:bodyPr/>
                    <a:lstStyle/>
                    <a:p>
                      <a:pPr algn="ctr" fontAlgn="b"/>
                      <a:r>
                        <a:rPr lang="en-US" sz="1400" b="1" i="0" u="none" strike="noStrike">
                          <a:solidFill>
                            <a:schemeClr val="bg1"/>
                          </a:solidFill>
                          <a:effectLst/>
                          <a:latin typeface="Meiryo UI"/>
                          <a:ea typeface="Meiryo UI"/>
                        </a:rPr>
                        <a:t>R</a:t>
                      </a:r>
                      <a:r>
                        <a:rPr lang="ja-JP" altLang="en-US" sz="1400" b="1" i="0" u="none" strike="noStrike">
                          <a:solidFill>
                            <a:schemeClr val="bg1"/>
                          </a:solidFill>
                          <a:effectLst/>
                          <a:latin typeface="Meiryo UI"/>
                          <a:ea typeface="Meiryo UI"/>
                        </a:rPr>
                        <a:t>７年度（</a:t>
                      </a:r>
                      <a:r>
                        <a:rPr lang="en-US" altLang="ja-JP" sz="1400" b="1" i="0" u="none" strike="noStrike">
                          <a:solidFill>
                            <a:schemeClr val="bg1"/>
                          </a:solidFill>
                          <a:effectLst/>
                          <a:latin typeface="Meiryo UI"/>
                          <a:ea typeface="Meiryo UI"/>
                        </a:rPr>
                        <a:t>2025</a:t>
                      </a:r>
                      <a:r>
                        <a:rPr lang="ja-JP" altLang="en-US" sz="1400" b="1" i="0" u="none" strike="noStrike">
                          <a:solidFill>
                            <a:schemeClr val="bg1"/>
                          </a:solidFill>
                          <a:effectLst/>
                          <a:latin typeface="Meiryo UI"/>
                          <a:ea typeface="Meiryo UI"/>
                        </a:rPr>
                        <a:t>年度）</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tc hMerge="1">
                  <a:txBody>
                    <a:bodyPr/>
                    <a:lstStyle/>
                    <a:p>
                      <a:pPr algn="ctr" fontAlgn="b"/>
                      <a:r>
                        <a:rPr lang="ja-JP" altLang="en-US" sz="600" b="1" i="0" u="none" strike="noStrike">
                          <a:solidFill>
                            <a:srgbClr val="000000"/>
                          </a:solidFill>
                          <a:effectLst/>
                          <a:latin typeface="Meiryo UI" panose="020B0604030504040204" pitchFamily="50" charset="-128"/>
                          <a:ea typeface="Meiryo UI" panose="020B0604030504040204" pitchFamily="50" charset="-128"/>
                        </a:rPr>
                        <a:t>　</a:t>
                      </a:r>
                    </a:p>
                  </a:txBody>
                  <a:tcPr marL="4953" marR="4953" marT="4953" marB="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333878616"/>
                  </a:ext>
                </a:extLst>
              </a:tr>
              <a:tr h="438540">
                <a:tc>
                  <a:txBody>
                    <a:bodyPr/>
                    <a:lstStyle/>
                    <a:p>
                      <a:pPr algn="l" fontAlgn="b"/>
                      <a:endParaRPr lang="ja-JP" altLang="en-US" sz="60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a:noFill/>
                    </a:lnL>
                    <a:lnR w="6350" cap="flat" cmpd="sng" algn="ctr">
                      <a:solidFill>
                        <a:srgbClr val="A6A6A6"/>
                      </a:solidFill>
                      <a:prstDash val="solid"/>
                      <a:round/>
                      <a:headEnd type="none" w="med" len="med"/>
                      <a:tailEnd type="none" w="med" len="med"/>
                    </a:lnR>
                    <a:lnT>
                      <a:noFill/>
                    </a:lnT>
                    <a:lnB w="6350" cap="flat" cmpd="sng" algn="ctr">
                      <a:solidFill>
                        <a:srgbClr val="A6A6A6"/>
                      </a:solidFill>
                      <a:prstDash val="solid"/>
                      <a:round/>
                      <a:headEnd type="none" w="med" len="med"/>
                      <a:tailEnd type="none" w="med" len="med"/>
                    </a:lnB>
                  </a:tcPr>
                </a:tc>
                <a:tc>
                  <a:txBody>
                    <a:bodyPr/>
                    <a:lstStyle/>
                    <a:p>
                      <a:pPr algn="ctr" fontAlgn="b"/>
                      <a:r>
                        <a:rPr lang="en-US" altLang="ja-JP" sz="1200" b="1" i="0" u="none" strike="noStrike">
                          <a:solidFill>
                            <a:schemeClr val="bg1"/>
                          </a:solidFill>
                          <a:effectLst/>
                          <a:latin typeface="Meiryo UI"/>
                          <a:ea typeface="Meiryo UI"/>
                        </a:rPr>
                        <a:t>4</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5</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6</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7</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8</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9</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10</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11</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12</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1</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2</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tc>
                  <a:txBody>
                    <a:bodyPr/>
                    <a:lstStyle/>
                    <a:p>
                      <a:pPr algn="ctr" fontAlgn="b"/>
                      <a:r>
                        <a:rPr lang="en-US" altLang="ja-JP" sz="1200" b="1" i="0" u="none" strike="noStrike">
                          <a:solidFill>
                            <a:schemeClr val="bg1"/>
                          </a:solidFill>
                          <a:effectLst/>
                          <a:latin typeface="Meiryo UI"/>
                          <a:ea typeface="Meiryo UI"/>
                        </a:rPr>
                        <a:t>3</a:t>
                      </a:r>
                      <a:r>
                        <a:rPr lang="ja-JP" altLang="en-US" sz="1200" b="1" i="0" u="none" strike="noStrike">
                          <a:solidFill>
                            <a:schemeClr val="bg1"/>
                          </a:solidFill>
                          <a:effectLst/>
                          <a:latin typeface="Meiryo UI"/>
                          <a:ea typeface="Meiryo UI"/>
                        </a:rPr>
                        <a:t>月</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1F497D"/>
                    </a:solidFill>
                  </a:tcPr>
                </a:tc>
                <a:extLst>
                  <a:ext uri="{0D108BD9-81ED-4DB2-BD59-A6C34878D82A}">
                    <a16:rowId xmlns:a16="http://schemas.microsoft.com/office/drawing/2014/main" val="1799054147"/>
                  </a:ext>
                </a:extLst>
              </a:tr>
              <a:tr h="751043">
                <a:tc>
                  <a:txBody>
                    <a:bodyPr/>
                    <a:lstStyle/>
                    <a:p>
                      <a:pPr algn="ctr" fontAlgn="b"/>
                      <a:r>
                        <a:rPr lang="ja-JP" altLang="en-US" sz="1100" b="1" i="0" u="none" strike="noStrike">
                          <a:solidFill>
                            <a:srgbClr val="000000"/>
                          </a:solidFill>
                          <a:effectLst/>
                          <a:latin typeface="Meiryo UI"/>
                          <a:ea typeface="Meiryo UI"/>
                        </a:rPr>
                        <a:t>支援スケジュール</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DEF"/>
                    </a:solidFill>
                  </a:tcPr>
                </a:tc>
                <a:tc>
                  <a:txBody>
                    <a:bodyPr/>
                    <a:lstStyle/>
                    <a:p>
                      <a:pPr algn="l" fontAlgn="b"/>
                      <a:r>
                        <a:rPr lang="ja-JP" altLang="en-US" sz="1100" b="0" i="0" u="none" strike="noStrike">
                          <a:solidFill>
                            <a:srgbClr val="000000"/>
                          </a:solidFill>
                          <a:effectLst/>
                          <a:latin typeface="Meiryo UI"/>
                          <a:ea typeface="Meiryo UI"/>
                        </a:rPr>
                        <a:t>　■</a:t>
                      </a:r>
                      <a:r>
                        <a:rPr lang="ja-JP" altLang="en-US" sz="1100" b="1" i="0" u="none" strike="noStrike">
                          <a:solidFill>
                            <a:srgbClr val="000000"/>
                          </a:solidFill>
                          <a:effectLst/>
                          <a:latin typeface="Meiryo UI"/>
                          <a:ea typeface="Meiryo UI"/>
                        </a:rPr>
                        <a:t>申請</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kumimoji="1" lang="ja-JP" altLang="en-US" sz="1100" b="1">
                          <a:latin typeface="Meiryo UI"/>
                          <a:ea typeface="Meiryo UI"/>
                        </a:rPr>
                        <a:t>■審査・採択</a:t>
                      </a:r>
                      <a:endParaRPr lang="ja-JP" altLang="en-US" sz="1100" b="0"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a:solidFill>
                            <a:srgbClr val="000000"/>
                          </a:solidFill>
                          <a:effectLst/>
                          <a:latin typeface="Meiryo UI"/>
                          <a:ea typeface="Meiryo UI"/>
                        </a:rPr>
                        <a:t>　</a:t>
                      </a:r>
                      <a:r>
                        <a:rPr lang="ja-JP" altLang="en-US" sz="1100" b="1" i="0" u="none" strike="noStrike">
                          <a:solidFill>
                            <a:srgbClr val="000000"/>
                          </a:solidFill>
                          <a:effectLst/>
                          <a:latin typeface="Meiryo UI"/>
                          <a:ea typeface="Meiryo UI"/>
                        </a:rPr>
                        <a:t>■内容確認</a:t>
                      </a:r>
                      <a:endParaRPr lang="ja-JP" altLang="en-US" sz="1100" b="0"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100" b="1" i="0" u="none" strike="noStrike">
                          <a:solidFill>
                            <a:srgbClr val="000000"/>
                          </a:solidFill>
                          <a:effectLst/>
                          <a:latin typeface="Meiryo UI"/>
                          <a:ea typeface="Meiryo UI"/>
                        </a:rPr>
                        <a:t>　</a:t>
                      </a:r>
                      <a:endParaRPr kumimoji="1" lang="ja-JP" altLang="en-US" sz="1100" b="1">
                        <a:latin typeface="Meiryo UI"/>
                        <a:ea typeface="Meiryo UI"/>
                      </a:endParaRPr>
                    </a:p>
                    <a:p>
                      <a:pPr algn="l" fontAlgn="b"/>
                      <a:endParaRPr lang="ja-JP" altLang="en-US" sz="1100" b="1"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■中間報告</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1" i="0" u="none" strike="noStrike">
                          <a:solidFill>
                            <a:srgbClr val="000000"/>
                          </a:solidFill>
                          <a:effectLst/>
                          <a:latin typeface="Meiryo UI"/>
                          <a:ea typeface="Meiryo UI"/>
                        </a:rPr>
                        <a:t>　■</a:t>
                      </a:r>
                      <a:r>
                        <a:rPr lang="ja-JP" altLang="en-US" sz="1100" b="1">
                          <a:latin typeface="Meiryo UI"/>
                          <a:ea typeface="Meiryo UI"/>
                        </a:rPr>
                        <a:t>精算業務</a:t>
                      </a:r>
                      <a:endParaRPr lang="ja-JP" altLang="en-US" sz="1100" b="1"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100" b="0" i="0" u="none" strike="noStrike">
                          <a:solidFill>
                            <a:srgbClr val="000000"/>
                          </a:solidFill>
                          <a:effectLst/>
                          <a:latin typeface="Meiryo UI"/>
                          <a:ea typeface="Meiryo UI"/>
                        </a:rPr>
                        <a:t>　</a:t>
                      </a:r>
                      <a:r>
                        <a:rPr lang="ja-JP" altLang="en-US" sz="1100" b="1" i="0" u="none" strike="noStrike">
                          <a:solidFill>
                            <a:srgbClr val="000000"/>
                          </a:solidFill>
                          <a:effectLst/>
                          <a:latin typeface="Meiryo UI"/>
                          <a:ea typeface="Meiryo UI"/>
                        </a:rPr>
                        <a:t>■</a:t>
                      </a:r>
                      <a:r>
                        <a:rPr lang="ja-JP" altLang="en-US" sz="1100" b="1">
                          <a:latin typeface="Meiryo UI"/>
                          <a:ea typeface="Meiryo UI"/>
                        </a:rPr>
                        <a:t>精算業務</a:t>
                      </a:r>
                      <a:endParaRPr lang="ja-JP" altLang="en-US" sz="1100" b="0" i="0" u="none" strike="noStrike">
                        <a:solidFill>
                          <a:srgbClr val="000000"/>
                        </a:solidFill>
                        <a:effectLst/>
                        <a:latin typeface="Meiryo UI"/>
                        <a:ea typeface="Meiryo UI"/>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extLst>
                  <a:ext uri="{0D108BD9-81ED-4DB2-BD59-A6C34878D82A}">
                    <a16:rowId xmlns:a16="http://schemas.microsoft.com/office/drawing/2014/main" val="2614067745"/>
                  </a:ext>
                </a:extLst>
              </a:tr>
              <a:tr h="3712389">
                <a:tc>
                  <a:txBody>
                    <a:bodyPr/>
                    <a:lstStyle/>
                    <a:p>
                      <a:pPr algn="ctr" fontAlgn="b"/>
                      <a:r>
                        <a:rPr lang="ja-JP" altLang="en-US" sz="1200" b="1" i="0" u="none" strike="noStrike">
                          <a:solidFill>
                            <a:srgbClr val="000000"/>
                          </a:solidFill>
                          <a:effectLst/>
                          <a:latin typeface="Meiryo UI"/>
                          <a:ea typeface="Meiryo UI"/>
                        </a:rPr>
                        <a:t>全体スケジュール</a:t>
                      </a:r>
                      <a:endParaRPr lang="en-US" altLang="ja-JP" sz="1200" b="1" i="0" u="none" strike="noStrike">
                        <a:solidFill>
                          <a:srgbClr val="000000"/>
                        </a:solidFill>
                        <a:effectLst/>
                        <a:latin typeface="Meiryo UI"/>
                        <a:ea typeface="Meiryo UI"/>
                      </a:endParaRPr>
                    </a:p>
                    <a:p>
                      <a:pPr algn="ctr" fontAlgn="b"/>
                      <a:r>
                        <a:rPr lang="en-US" altLang="ja-JP" sz="1200" b="1" i="0" u="none" strike="noStrike">
                          <a:solidFill>
                            <a:srgbClr val="000000"/>
                          </a:solidFill>
                          <a:effectLst/>
                          <a:latin typeface="Meiryo UI"/>
                          <a:ea typeface="Meiryo UI"/>
                        </a:rPr>
                        <a:t>(</a:t>
                      </a:r>
                      <a:r>
                        <a:rPr lang="ja-JP" altLang="en-US" sz="1200" b="1" i="0" u="none" strike="noStrike">
                          <a:solidFill>
                            <a:srgbClr val="000000"/>
                          </a:solidFill>
                          <a:effectLst/>
                          <a:latin typeface="Meiryo UI"/>
                          <a:ea typeface="Meiryo UI"/>
                        </a:rPr>
                        <a:t>年間計画）</a:t>
                      </a:r>
                      <a:endParaRPr lang="en-US" altLang="ja-JP" sz="1200" b="1" i="0" u="none" strike="noStrike">
                        <a:solidFill>
                          <a:srgbClr val="000000"/>
                        </a:solidFill>
                        <a:effectLst/>
                        <a:latin typeface="Meiryo UI"/>
                        <a:ea typeface="Meiryo UI"/>
                      </a:endParaRPr>
                    </a:p>
                    <a:p>
                      <a:pPr algn="ctr" fontAlgn="b"/>
                      <a:endParaRPr lang="en-US" altLang="ja-JP" sz="1200" b="1" i="0" u="none" strike="noStrike">
                        <a:solidFill>
                          <a:srgbClr val="000000"/>
                        </a:solidFill>
                        <a:effectLst/>
                        <a:latin typeface="Meiryo UI"/>
                        <a:ea typeface="Meiryo UI"/>
                      </a:endParaRPr>
                    </a:p>
                    <a:p>
                      <a:pPr algn="ctr"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rgbClr val="DAEDEF"/>
                    </a:solidFill>
                  </a:tcPr>
                </a:tc>
                <a:tc>
                  <a:txBody>
                    <a:bodyPr/>
                    <a:lstStyle/>
                    <a:p>
                      <a:pPr algn="l" fontAlgn="b"/>
                      <a:r>
                        <a:rPr lang="ja-JP" altLang="en-US" sz="1050" b="0"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0"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05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1"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r>
                        <a:rPr lang="ja-JP" altLang="en-US" sz="1050" b="1" i="0" u="none" strike="noStrike">
                          <a:solidFill>
                            <a:srgbClr val="000000"/>
                          </a:solidFill>
                          <a:effectLst/>
                          <a:latin typeface="Meiryo UI"/>
                          <a:ea typeface="Meiryo UI"/>
                        </a:rPr>
                        <a:t>　</a:t>
                      </a: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tc>
                  <a:txBody>
                    <a:bodyPr/>
                    <a:lstStyle/>
                    <a:p>
                      <a:pPr algn="l" fontAlgn="b"/>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rgbClr val="A6A6A6"/>
                      </a:solidFill>
                      <a:prstDash val="solid"/>
                      <a:round/>
                      <a:headEnd type="none" w="med" len="med"/>
                      <a:tailEnd type="none" w="med" len="med"/>
                    </a:lnL>
                    <a:lnR w="6350" cap="flat" cmpd="sng" algn="ctr">
                      <a:solidFill>
                        <a:srgbClr val="A6A6A6"/>
                      </a:solidFill>
                      <a:prstDash val="solid"/>
                      <a:round/>
                      <a:headEnd type="none" w="med" len="med"/>
                      <a:tailEnd type="none" w="med" len="med"/>
                    </a:lnR>
                    <a:lnT w="6350" cap="flat" cmpd="sng" algn="ctr">
                      <a:solidFill>
                        <a:srgbClr val="A6A6A6"/>
                      </a:solidFill>
                      <a:prstDash val="solid"/>
                      <a:round/>
                      <a:headEnd type="none" w="med" len="med"/>
                      <a:tailEnd type="none" w="med" len="med"/>
                    </a:lnT>
                    <a:lnB w="6350" cap="flat" cmpd="sng" algn="ctr">
                      <a:solidFill>
                        <a:srgbClr val="A6A6A6"/>
                      </a:solidFill>
                      <a:prstDash val="solid"/>
                      <a:round/>
                      <a:headEnd type="none" w="med" len="med"/>
                      <a:tailEnd type="none" w="med" len="med"/>
                    </a:lnB>
                    <a:solidFill>
                      <a:schemeClr val="bg1"/>
                    </a:solidFill>
                  </a:tcPr>
                </a:tc>
                <a:extLst>
                  <a:ext uri="{0D108BD9-81ED-4DB2-BD59-A6C34878D82A}">
                    <a16:rowId xmlns:a16="http://schemas.microsoft.com/office/drawing/2014/main" val="1115551557"/>
                  </a:ext>
                </a:extLst>
              </a:tr>
            </a:tbl>
          </a:graphicData>
        </a:graphic>
      </p:graphicFrame>
      <p:sp>
        <p:nvSpPr>
          <p:cNvPr id="10" name="タイトル 4">
            <a:extLst>
              <a:ext uri="{FF2B5EF4-FFF2-40B4-BE49-F238E27FC236}">
                <a16:creationId xmlns:a16="http://schemas.microsoft.com/office/drawing/2014/main" id="{E55BF071-FA36-2E96-B91D-4FCD34BF461C}"/>
              </a:ext>
            </a:extLst>
          </p:cNvPr>
          <p:cNvSpPr>
            <a:spLocks noGrp="1"/>
          </p:cNvSpPr>
          <p:nvPr>
            <p:ph type="title"/>
          </p:nvPr>
        </p:nvSpPr>
        <p:spPr>
          <a:xfrm>
            <a:off x="187555" y="180929"/>
            <a:ext cx="3321190" cy="611159"/>
          </a:xfrm>
        </p:spPr>
        <p:txBody>
          <a:bodyPr>
            <a:normAutofit/>
          </a:bodyPr>
          <a:lstStyle/>
          <a:p>
            <a:r>
              <a:rPr lang="en-US" altLang="ja-JP" sz="2400"/>
              <a:t>【R7</a:t>
            </a:r>
            <a:r>
              <a:rPr lang="ja-JP" altLang="en-US" sz="2400"/>
              <a:t>年度事業計画</a:t>
            </a:r>
            <a:r>
              <a:rPr lang="en-US" altLang="ja-JP" sz="2400"/>
              <a:t>】</a:t>
            </a:r>
            <a:endParaRPr lang="ja-JP" altLang="en-US" sz="2400"/>
          </a:p>
        </p:txBody>
      </p:sp>
      <p:sp>
        <p:nvSpPr>
          <p:cNvPr id="11" name="タイトル 1">
            <a:extLst>
              <a:ext uri="{FF2B5EF4-FFF2-40B4-BE49-F238E27FC236}">
                <a16:creationId xmlns:a16="http://schemas.microsoft.com/office/drawing/2014/main" id="{D41ED293-B856-FFC3-92C1-1AB6F80F5171}"/>
              </a:ext>
            </a:extLst>
          </p:cNvPr>
          <p:cNvSpPr txBox="1">
            <a:spLocks/>
          </p:cNvSpPr>
          <p:nvPr/>
        </p:nvSpPr>
        <p:spPr>
          <a:xfrm>
            <a:off x="1104013" y="670095"/>
            <a:ext cx="2075121" cy="4212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endParaRPr lang="ja-JP" altLang="en-US" sz="2000"/>
          </a:p>
        </p:txBody>
      </p:sp>
      <p:sp>
        <p:nvSpPr>
          <p:cNvPr id="12" name="コンテンツ プレースホルダー 3">
            <a:extLst>
              <a:ext uri="{FF2B5EF4-FFF2-40B4-BE49-F238E27FC236}">
                <a16:creationId xmlns:a16="http://schemas.microsoft.com/office/drawing/2014/main" id="{E107499F-9196-5F37-DEEC-29BB683DBE9F}"/>
              </a:ext>
            </a:extLst>
          </p:cNvPr>
          <p:cNvSpPr txBox="1">
            <a:spLocks noGrp="1"/>
          </p:cNvSpPr>
          <p:nvPr>
            <p:ph idx="1"/>
          </p:nvPr>
        </p:nvSpPr>
        <p:spPr>
          <a:xfrm>
            <a:off x="331441" y="753474"/>
            <a:ext cx="2970315" cy="422952"/>
          </a:xfrm>
          <a:prstGeom prst="rect">
            <a:avLst/>
          </a:prstGeom>
          <a:solidFill>
            <a:schemeClr val="tx2">
              <a:lumMod val="90000"/>
              <a:lumOff val="10000"/>
            </a:schemeClr>
          </a:solidFill>
          <a:ln w="25400" cap="flat" cmpd="sng" algn="ctr">
            <a:noFill/>
            <a:prstDash val="solid"/>
          </a:ln>
          <a:effectLst/>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kumimoji="1" sz="2800" b="0" kern="1200">
                <a:solidFill>
                  <a:schemeClr val="tx1"/>
                </a:solidFill>
                <a:latin typeface="メイリオ" panose="020B0604030504040204" pitchFamily="50" charset="-128"/>
                <a:ea typeface="メイリオ" panose="020B0604030504040204" pitchFamily="50" charset="-128"/>
                <a:cs typeface="+mn-cs"/>
              </a:defRPr>
            </a:lvl1pPr>
            <a:lvl2pPr marL="685800" indent="-238125"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gn="ctr" defTabSz="457200">
              <a:lnSpc>
                <a:spcPct val="100000"/>
              </a:lnSpc>
              <a:spcBef>
                <a:spcPts val="0"/>
              </a:spcBef>
              <a:buFontTx/>
              <a:buNone/>
              <a:defRPr/>
            </a:pPr>
            <a:r>
              <a:rPr kumimoji="0" lang="ja-JP" altLang="en-US" sz="1600" b="1" kern="0" dirty="0">
                <a:solidFill>
                  <a:prstClr val="white"/>
                </a:solidFill>
                <a:latin typeface="Meiryo UI" panose="020B0604030504040204" pitchFamily="50" charset="-128"/>
                <a:ea typeface="Meiryo UI" panose="020B0604030504040204" pitchFamily="50" charset="-128"/>
              </a:rPr>
              <a:t>全体スケジュール</a:t>
            </a:r>
            <a:r>
              <a:rPr kumimoji="0" lang="en-US" altLang="ja-JP" sz="1600" b="1" kern="0" dirty="0">
                <a:solidFill>
                  <a:prstClr val="white"/>
                </a:solidFill>
                <a:latin typeface="Meiryo UI" panose="020B0604030504040204" pitchFamily="50" charset="-128"/>
                <a:ea typeface="Meiryo UI" panose="020B0604030504040204" pitchFamily="50" charset="-128"/>
              </a:rPr>
              <a:t>(</a:t>
            </a:r>
            <a:r>
              <a:rPr kumimoji="0" lang="ja-JP" altLang="en-US" sz="1600" b="1" kern="0" dirty="0">
                <a:solidFill>
                  <a:prstClr val="white"/>
                </a:solidFill>
                <a:latin typeface="Meiryo UI" panose="020B0604030504040204" pitchFamily="50" charset="-128"/>
                <a:ea typeface="Meiryo UI" panose="020B0604030504040204" pitchFamily="50" charset="-128"/>
              </a:rPr>
              <a:t>年間計画）</a:t>
            </a:r>
            <a:endParaRPr kumimoji="0" lang="en-US" altLang="ja-JP" sz="1600" b="1" kern="0" dirty="0">
              <a:solidFill>
                <a:prstClr val="white"/>
              </a:solidFill>
              <a:latin typeface="Meiryo UI" panose="020B0604030504040204" pitchFamily="50" charset="-128"/>
              <a:ea typeface="Meiryo UI" panose="020B0604030504040204" pitchFamily="50" charset="-128"/>
            </a:endParaRPr>
          </a:p>
        </p:txBody>
      </p:sp>
      <p:sp>
        <p:nvSpPr>
          <p:cNvPr id="13" name="矢印: 右 12">
            <a:extLst>
              <a:ext uri="{FF2B5EF4-FFF2-40B4-BE49-F238E27FC236}">
                <a16:creationId xmlns:a16="http://schemas.microsoft.com/office/drawing/2014/main" id="{1E67AD59-B2FB-0ED0-1DC0-9A7548C560A2}"/>
              </a:ext>
            </a:extLst>
          </p:cNvPr>
          <p:cNvSpPr/>
          <p:nvPr/>
        </p:nvSpPr>
        <p:spPr>
          <a:xfrm>
            <a:off x="1816599" y="3827268"/>
            <a:ext cx="1528781" cy="674802"/>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関係者協議</a:t>
            </a:r>
          </a:p>
        </p:txBody>
      </p:sp>
      <p:sp>
        <p:nvSpPr>
          <p:cNvPr id="14" name="矢印: 右 13">
            <a:extLst>
              <a:ext uri="{FF2B5EF4-FFF2-40B4-BE49-F238E27FC236}">
                <a16:creationId xmlns:a16="http://schemas.microsoft.com/office/drawing/2014/main" id="{E24BD1FF-C29D-093A-7CFF-31F5AE5CD57C}"/>
              </a:ext>
            </a:extLst>
          </p:cNvPr>
          <p:cNvSpPr/>
          <p:nvPr/>
        </p:nvSpPr>
        <p:spPr>
          <a:xfrm>
            <a:off x="4866909" y="5364360"/>
            <a:ext cx="5410669" cy="430385"/>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HPランディングページ立ち上げ（更新）</a:t>
            </a:r>
          </a:p>
        </p:txBody>
      </p:sp>
      <p:sp>
        <p:nvSpPr>
          <p:cNvPr id="15" name="矢印: 右 14">
            <a:extLst>
              <a:ext uri="{FF2B5EF4-FFF2-40B4-BE49-F238E27FC236}">
                <a16:creationId xmlns:a16="http://schemas.microsoft.com/office/drawing/2014/main" id="{299B8383-A5EA-613A-C58E-D8602759261B}"/>
              </a:ext>
            </a:extLst>
          </p:cNvPr>
          <p:cNvSpPr/>
          <p:nvPr/>
        </p:nvSpPr>
        <p:spPr>
          <a:xfrm>
            <a:off x="858018" y="3098851"/>
            <a:ext cx="1643802" cy="904837"/>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現状把握</a:t>
            </a:r>
          </a:p>
          <a:p>
            <a:pPr algn="ctr"/>
            <a:r>
              <a:rPr lang="ja-JP" altLang="en-US" sz="1200">
                <a:solidFill>
                  <a:srgbClr val="FF0000"/>
                </a:solidFill>
                <a:latin typeface="Meiryo UI"/>
                <a:ea typeface="Meiryo UI"/>
              </a:rPr>
              <a:t>課題洗い出し</a:t>
            </a:r>
          </a:p>
        </p:txBody>
      </p:sp>
      <p:sp>
        <p:nvSpPr>
          <p:cNvPr id="16" name="矢印: 右 15">
            <a:extLst>
              <a:ext uri="{FF2B5EF4-FFF2-40B4-BE49-F238E27FC236}">
                <a16:creationId xmlns:a16="http://schemas.microsoft.com/office/drawing/2014/main" id="{BD309176-057B-1FB3-51B1-797619A4B494}"/>
              </a:ext>
            </a:extLst>
          </p:cNvPr>
          <p:cNvSpPr/>
          <p:nvPr/>
        </p:nvSpPr>
        <p:spPr>
          <a:xfrm>
            <a:off x="3349270" y="3858261"/>
            <a:ext cx="1701312"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告知ツール制作</a:t>
            </a:r>
          </a:p>
        </p:txBody>
      </p:sp>
      <p:sp>
        <p:nvSpPr>
          <p:cNvPr id="17" name="矢印: 右 16">
            <a:extLst>
              <a:ext uri="{FF2B5EF4-FFF2-40B4-BE49-F238E27FC236}">
                <a16:creationId xmlns:a16="http://schemas.microsoft.com/office/drawing/2014/main" id="{4FC97C56-5B40-A23B-8A8D-767C504FCE10}"/>
              </a:ext>
            </a:extLst>
          </p:cNvPr>
          <p:cNvSpPr/>
          <p:nvPr/>
        </p:nvSpPr>
        <p:spPr>
          <a:xfrm>
            <a:off x="5269476" y="3280078"/>
            <a:ext cx="4993725"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システム運用（電子ギフト）開始</a:t>
            </a:r>
          </a:p>
        </p:txBody>
      </p:sp>
      <p:sp>
        <p:nvSpPr>
          <p:cNvPr id="18" name="矢印: 右 17">
            <a:extLst>
              <a:ext uri="{FF2B5EF4-FFF2-40B4-BE49-F238E27FC236}">
                <a16:creationId xmlns:a16="http://schemas.microsoft.com/office/drawing/2014/main" id="{D26BEC23-04C8-F52D-BD8C-44484676692A}"/>
              </a:ext>
            </a:extLst>
          </p:cNvPr>
          <p:cNvSpPr/>
          <p:nvPr/>
        </p:nvSpPr>
        <p:spPr>
          <a:xfrm>
            <a:off x="2580134" y="4764033"/>
            <a:ext cx="5985762" cy="473517"/>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加盟店開拓（募集）、10％キャッシュバックキャンペーン（9月以降）</a:t>
            </a:r>
          </a:p>
        </p:txBody>
      </p:sp>
      <p:sp>
        <p:nvSpPr>
          <p:cNvPr id="2" name="Rectangle 25">
            <a:extLst>
              <a:ext uri="{FF2B5EF4-FFF2-40B4-BE49-F238E27FC236}">
                <a16:creationId xmlns:a16="http://schemas.microsoft.com/office/drawing/2014/main" id="{E628E59A-9701-9643-0A3B-26B2E45AD67C}"/>
              </a:ext>
            </a:extLst>
          </p:cNvPr>
          <p:cNvSpPr/>
          <p:nvPr/>
        </p:nvSpPr>
        <p:spPr>
          <a:xfrm>
            <a:off x="4703111" y="369523"/>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3" name="矢印: 右 2">
            <a:extLst>
              <a:ext uri="{FF2B5EF4-FFF2-40B4-BE49-F238E27FC236}">
                <a16:creationId xmlns:a16="http://schemas.microsoft.com/office/drawing/2014/main" id="{622567AE-2E1D-5333-634F-D111B6818CCC}"/>
              </a:ext>
            </a:extLst>
          </p:cNvPr>
          <p:cNvSpPr/>
          <p:nvPr/>
        </p:nvSpPr>
        <p:spPr>
          <a:xfrm>
            <a:off x="2802931" y="3283164"/>
            <a:ext cx="1730065"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電子ギフト開発</a:t>
            </a:r>
          </a:p>
        </p:txBody>
      </p:sp>
      <p:sp>
        <p:nvSpPr>
          <p:cNvPr id="4" name="矢印: 右 3">
            <a:extLst>
              <a:ext uri="{FF2B5EF4-FFF2-40B4-BE49-F238E27FC236}">
                <a16:creationId xmlns:a16="http://schemas.microsoft.com/office/drawing/2014/main" id="{F46865F2-ABC9-601F-927F-D7EE6BB6E049}"/>
              </a:ext>
            </a:extLst>
          </p:cNvPr>
          <p:cNvSpPr/>
          <p:nvPr/>
        </p:nvSpPr>
        <p:spPr>
          <a:xfrm>
            <a:off x="2580132" y="5382258"/>
            <a:ext cx="2276404" cy="416009"/>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HPランディングページ構築</a:t>
            </a:r>
          </a:p>
        </p:txBody>
      </p:sp>
      <p:sp>
        <p:nvSpPr>
          <p:cNvPr id="5" name="矢印: 右 4">
            <a:extLst>
              <a:ext uri="{FF2B5EF4-FFF2-40B4-BE49-F238E27FC236}">
                <a16:creationId xmlns:a16="http://schemas.microsoft.com/office/drawing/2014/main" id="{05518C09-7AAC-F80A-2B71-DC6F22476EEF}"/>
              </a:ext>
            </a:extLst>
          </p:cNvPr>
          <p:cNvSpPr/>
          <p:nvPr/>
        </p:nvSpPr>
        <p:spPr>
          <a:xfrm>
            <a:off x="5268698" y="6000484"/>
            <a:ext cx="3714140" cy="48789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SNS広告配信</a:t>
            </a:r>
          </a:p>
        </p:txBody>
      </p:sp>
      <p:sp>
        <p:nvSpPr>
          <p:cNvPr id="6" name="矢印: 右 5">
            <a:extLst>
              <a:ext uri="{FF2B5EF4-FFF2-40B4-BE49-F238E27FC236}">
                <a16:creationId xmlns:a16="http://schemas.microsoft.com/office/drawing/2014/main" id="{FF1DB4A2-654E-4C6F-C0E5-933252C76033}"/>
              </a:ext>
            </a:extLst>
          </p:cNvPr>
          <p:cNvSpPr/>
          <p:nvPr/>
        </p:nvSpPr>
        <p:spPr>
          <a:xfrm>
            <a:off x="6109722" y="3858260"/>
            <a:ext cx="4619916" cy="64604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200">
                <a:solidFill>
                  <a:srgbClr val="FF0000"/>
                </a:solidFill>
                <a:latin typeface="Meiryo UI"/>
                <a:ea typeface="Meiryo UI"/>
              </a:rPr>
              <a:t>実績把握（月次で分析）、次年度に向け関係者協議</a:t>
            </a:r>
          </a:p>
        </p:txBody>
      </p:sp>
      <p:sp>
        <p:nvSpPr>
          <p:cNvPr id="7" name="スライド番号プレースホルダー 6">
            <a:extLst>
              <a:ext uri="{FF2B5EF4-FFF2-40B4-BE49-F238E27FC236}">
                <a16:creationId xmlns:a16="http://schemas.microsoft.com/office/drawing/2014/main" id="{A61F13DF-F1A2-8011-461E-92D43223F5AD}"/>
              </a:ext>
            </a:extLst>
          </p:cNvPr>
          <p:cNvSpPr>
            <a:spLocks noGrp="1"/>
          </p:cNvSpPr>
          <p:nvPr>
            <p:ph type="sldNum" sz="quarter" idx="12"/>
          </p:nvPr>
        </p:nvSpPr>
        <p:spPr/>
        <p:txBody>
          <a:bodyPr/>
          <a:lstStyle/>
          <a:p>
            <a:fld id="{1B417C47-8415-4130-8DB2-9E7F47CC5EE9}" type="slidenum">
              <a:rPr kumimoji="1" lang="ja-JP" altLang="en-US" smtClean="0"/>
              <a:t>8</a:t>
            </a:fld>
            <a:endParaRPr kumimoji="1" lang="ja-JP" altLang="en-US"/>
          </a:p>
        </p:txBody>
      </p:sp>
    </p:spTree>
    <p:extLst>
      <p:ext uri="{BB962C8B-B14F-4D97-AF65-F5344CB8AC3E}">
        <p14:creationId xmlns:p14="http://schemas.microsoft.com/office/powerpoint/2010/main" val="715906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5EE144-94C1-2A34-79E7-2727B49A4534}"/>
            </a:ext>
          </a:extLst>
        </p:cNvPr>
        <p:cNvGrpSpPr/>
        <p:nvPr/>
      </p:nvGrpSpPr>
      <p:grpSpPr>
        <a:xfrm>
          <a:off x="0" y="0"/>
          <a:ext cx="0" cy="0"/>
          <a:chOff x="0" y="0"/>
          <a:chExt cx="0" cy="0"/>
        </a:xfrm>
      </p:grpSpPr>
      <p:sp>
        <p:nvSpPr>
          <p:cNvPr id="2" name="タイトル 4">
            <a:extLst>
              <a:ext uri="{FF2B5EF4-FFF2-40B4-BE49-F238E27FC236}">
                <a16:creationId xmlns:a16="http://schemas.microsoft.com/office/drawing/2014/main" id="{14B5B0B8-AE2C-A8FF-F823-8A7336F8546D}"/>
              </a:ext>
            </a:extLst>
          </p:cNvPr>
          <p:cNvSpPr txBox="1">
            <a:spLocks/>
          </p:cNvSpPr>
          <p:nvPr/>
        </p:nvSpPr>
        <p:spPr>
          <a:xfrm>
            <a:off x="81466" y="136884"/>
            <a:ext cx="3193362" cy="8429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メイリオ" panose="020B0604030504040204" pitchFamily="50" charset="-128"/>
                <a:ea typeface="メイリオ" panose="020B0604030504040204" pitchFamily="50" charset="-128"/>
                <a:cs typeface="+mj-cs"/>
              </a:defRPr>
            </a:lvl1pPr>
          </a:lstStyle>
          <a:p>
            <a:r>
              <a:rPr lang="en-US" altLang="ja-JP" sz="2400"/>
              <a:t>【R7</a:t>
            </a:r>
            <a:r>
              <a:rPr lang="ja-JP" altLang="en-US" sz="2400"/>
              <a:t>年度事業計画</a:t>
            </a:r>
            <a:r>
              <a:rPr lang="en-US" altLang="ja-JP" sz="2400"/>
              <a:t>】</a:t>
            </a:r>
            <a:endParaRPr lang="ja-JP" altLang="en-US" sz="2400"/>
          </a:p>
        </p:txBody>
      </p:sp>
      <p:pic>
        <p:nvPicPr>
          <p:cNvPr id="3" name="図 2">
            <a:extLst>
              <a:ext uri="{FF2B5EF4-FFF2-40B4-BE49-F238E27FC236}">
                <a16:creationId xmlns:a16="http://schemas.microsoft.com/office/drawing/2014/main" id="{F27B9889-BFF9-2CEF-C80C-0895062CCE05}"/>
              </a:ext>
            </a:extLst>
          </p:cNvPr>
          <p:cNvPicPr>
            <a:picLocks noChangeAspect="1"/>
          </p:cNvPicPr>
          <p:nvPr/>
        </p:nvPicPr>
        <p:blipFill>
          <a:blip r:embed="rId2"/>
          <a:stretch>
            <a:fillRect/>
          </a:stretch>
        </p:blipFill>
        <p:spPr>
          <a:xfrm>
            <a:off x="304748" y="845443"/>
            <a:ext cx="2940657" cy="443873"/>
          </a:xfrm>
          <a:prstGeom prst="rect">
            <a:avLst/>
          </a:prstGeom>
        </p:spPr>
      </p:pic>
      <p:graphicFrame>
        <p:nvGraphicFramePr>
          <p:cNvPr id="20" name="表 19">
            <a:extLst>
              <a:ext uri="{FF2B5EF4-FFF2-40B4-BE49-F238E27FC236}">
                <a16:creationId xmlns:a16="http://schemas.microsoft.com/office/drawing/2014/main" id="{8B0D8BD2-8793-2D9D-FC02-C1B38E60E049}"/>
              </a:ext>
            </a:extLst>
          </p:cNvPr>
          <p:cNvGraphicFramePr>
            <a:graphicFrameLocks noGrp="1"/>
          </p:cNvGraphicFramePr>
          <p:nvPr>
            <p:extLst>
              <p:ext uri="{D42A27DB-BD31-4B8C-83A1-F6EECF244321}">
                <p14:modId xmlns:p14="http://schemas.microsoft.com/office/powerpoint/2010/main" val="342717553"/>
              </p:ext>
            </p:extLst>
          </p:nvPr>
        </p:nvGraphicFramePr>
        <p:xfrm>
          <a:off x="260119" y="1465046"/>
          <a:ext cx="11754681" cy="5020820"/>
        </p:xfrm>
        <a:graphic>
          <a:graphicData uri="http://schemas.openxmlformats.org/drawingml/2006/table">
            <a:tbl>
              <a:tblPr/>
              <a:tblGrid>
                <a:gridCol w="381354">
                  <a:extLst>
                    <a:ext uri="{9D8B030D-6E8A-4147-A177-3AD203B41FA5}">
                      <a16:colId xmlns:a16="http://schemas.microsoft.com/office/drawing/2014/main" val="865389281"/>
                    </a:ext>
                  </a:extLst>
                </a:gridCol>
                <a:gridCol w="1615144">
                  <a:extLst>
                    <a:ext uri="{9D8B030D-6E8A-4147-A177-3AD203B41FA5}">
                      <a16:colId xmlns:a16="http://schemas.microsoft.com/office/drawing/2014/main" val="3188484799"/>
                    </a:ext>
                  </a:extLst>
                </a:gridCol>
                <a:gridCol w="257975">
                  <a:extLst>
                    <a:ext uri="{9D8B030D-6E8A-4147-A177-3AD203B41FA5}">
                      <a16:colId xmlns:a16="http://schemas.microsoft.com/office/drawing/2014/main" val="3267598268"/>
                    </a:ext>
                  </a:extLst>
                </a:gridCol>
                <a:gridCol w="257975">
                  <a:extLst>
                    <a:ext uri="{9D8B030D-6E8A-4147-A177-3AD203B41FA5}">
                      <a16:colId xmlns:a16="http://schemas.microsoft.com/office/drawing/2014/main" val="3765935349"/>
                    </a:ext>
                  </a:extLst>
                </a:gridCol>
                <a:gridCol w="257975">
                  <a:extLst>
                    <a:ext uri="{9D8B030D-6E8A-4147-A177-3AD203B41FA5}">
                      <a16:colId xmlns:a16="http://schemas.microsoft.com/office/drawing/2014/main" val="1638545577"/>
                    </a:ext>
                  </a:extLst>
                </a:gridCol>
                <a:gridCol w="257975">
                  <a:extLst>
                    <a:ext uri="{9D8B030D-6E8A-4147-A177-3AD203B41FA5}">
                      <a16:colId xmlns:a16="http://schemas.microsoft.com/office/drawing/2014/main" val="926841909"/>
                    </a:ext>
                  </a:extLst>
                </a:gridCol>
                <a:gridCol w="257975">
                  <a:extLst>
                    <a:ext uri="{9D8B030D-6E8A-4147-A177-3AD203B41FA5}">
                      <a16:colId xmlns:a16="http://schemas.microsoft.com/office/drawing/2014/main" val="529541597"/>
                    </a:ext>
                  </a:extLst>
                </a:gridCol>
                <a:gridCol w="257975">
                  <a:extLst>
                    <a:ext uri="{9D8B030D-6E8A-4147-A177-3AD203B41FA5}">
                      <a16:colId xmlns:a16="http://schemas.microsoft.com/office/drawing/2014/main" val="3470669980"/>
                    </a:ext>
                  </a:extLst>
                </a:gridCol>
                <a:gridCol w="257975">
                  <a:extLst>
                    <a:ext uri="{9D8B030D-6E8A-4147-A177-3AD203B41FA5}">
                      <a16:colId xmlns:a16="http://schemas.microsoft.com/office/drawing/2014/main" val="1794413952"/>
                    </a:ext>
                  </a:extLst>
                </a:gridCol>
                <a:gridCol w="257975">
                  <a:extLst>
                    <a:ext uri="{9D8B030D-6E8A-4147-A177-3AD203B41FA5}">
                      <a16:colId xmlns:a16="http://schemas.microsoft.com/office/drawing/2014/main" val="1470206882"/>
                    </a:ext>
                  </a:extLst>
                </a:gridCol>
                <a:gridCol w="257975">
                  <a:extLst>
                    <a:ext uri="{9D8B030D-6E8A-4147-A177-3AD203B41FA5}">
                      <a16:colId xmlns:a16="http://schemas.microsoft.com/office/drawing/2014/main" val="3861393588"/>
                    </a:ext>
                  </a:extLst>
                </a:gridCol>
                <a:gridCol w="257975">
                  <a:extLst>
                    <a:ext uri="{9D8B030D-6E8A-4147-A177-3AD203B41FA5}">
                      <a16:colId xmlns:a16="http://schemas.microsoft.com/office/drawing/2014/main" val="1365925081"/>
                    </a:ext>
                  </a:extLst>
                </a:gridCol>
                <a:gridCol w="257975">
                  <a:extLst>
                    <a:ext uri="{9D8B030D-6E8A-4147-A177-3AD203B41FA5}">
                      <a16:colId xmlns:a16="http://schemas.microsoft.com/office/drawing/2014/main" val="1720190691"/>
                    </a:ext>
                  </a:extLst>
                </a:gridCol>
                <a:gridCol w="257975">
                  <a:extLst>
                    <a:ext uri="{9D8B030D-6E8A-4147-A177-3AD203B41FA5}">
                      <a16:colId xmlns:a16="http://schemas.microsoft.com/office/drawing/2014/main" val="1859389806"/>
                    </a:ext>
                  </a:extLst>
                </a:gridCol>
                <a:gridCol w="257975">
                  <a:extLst>
                    <a:ext uri="{9D8B030D-6E8A-4147-A177-3AD203B41FA5}">
                      <a16:colId xmlns:a16="http://schemas.microsoft.com/office/drawing/2014/main" val="1569332310"/>
                    </a:ext>
                  </a:extLst>
                </a:gridCol>
                <a:gridCol w="257975">
                  <a:extLst>
                    <a:ext uri="{9D8B030D-6E8A-4147-A177-3AD203B41FA5}">
                      <a16:colId xmlns:a16="http://schemas.microsoft.com/office/drawing/2014/main" val="677568254"/>
                    </a:ext>
                  </a:extLst>
                </a:gridCol>
                <a:gridCol w="257975">
                  <a:extLst>
                    <a:ext uri="{9D8B030D-6E8A-4147-A177-3AD203B41FA5}">
                      <a16:colId xmlns:a16="http://schemas.microsoft.com/office/drawing/2014/main" val="3307481173"/>
                    </a:ext>
                  </a:extLst>
                </a:gridCol>
                <a:gridCol w="257975">
                  <a:extLst>
                    <a:ext uri="{9D8B030D-6E8A-4147-A177-3AD203B41FA5}">
                      <a16:colId xmlns:a16="http://schemas.microsoft.com/office/drawing/2014/main" val="782531908"/>
                    </a:ext>
                  </a:extLst>
                </a:gridCol>
                <a:gridCol w="257975">
                  <a:extLst>
                    <a:ext uri="{9D8B030D-6E8A-4147-A177-3AD203B41FA5}">
                      <a16:colId xmlns:a16="http://schemas.microsoft.com/office/drawing/2014/main" val="1972768269"/>
                    </a:ext>
                  </a:extLst>
                </a:gridCol>
                <a:gridCol w="257975">
                  <a:extLst>
                    <a:ext uri="{9D8B030D-6E8A-4147-A177-3AD203B41FA5}">
                      <a16:colId xmlns:a16="http://schemas.microsoft.com/office/drawing/2014/main" val="1600104962"/>
                    </a:ext>
                  </a:extLst>
                </a:gridCol>
                <a:gridCol w="257975">
                  <a:extLst>
                    <a:ext uri="{9D8B030D-6E8A-4147-A177-3AD203B41FA5}">
                      <a16:colId xmlns:a16="http://schemas.microsoft.com/office/drawing/2014/main" val="2064661400"/>
                    </a:ext>
                  </a:extLst>
                </a:gridCol>
                <a:gridCol w="257975">
                  <a:extLst>
                    <a:ext uri="{9D8B030D-6E8A-4147-A177-3AD203B41FA5}">
                      <a16:colId xmlns:a16="http://schemas.microsoft.com/office/drawing/2014/main" val="3993587005"/>
                    </a:ext>
                  </a:extLst>
                </a:gridCol>
                <a:gridCol w="257975">
                  <a:extLst>
                    <a:ext uri="{9D8B030D-6E8A-4147-A177-3AD203B41FA5}">
                      <a16:colId xmlns:a16="http://schemas.microsoft.com/office/drawing/2014/main" val="3680800826"/>
                    </a:ext>
                  </a:extLst>
                </a:gridCol>
                <a:gridCol w="257975">
                  <a:extLst>
                    <a:ext uri="{9D8B030D-6E8A-4147-A177-3AD203B41FA5}">
                      <a16:colId xmlns:a16="http://schemas.microsoft.com/office/drawing/2014/main" val="3527664988"/>
                    </a:ext>
                  </a:extLst>
                </a:gridCol>
                <a:gridCol w="257975">
                  <a:extLst>
                    <a:ext uri="{9D8B030D-6E8A-4147-A177-3AD203B41FA5}">
                      <a16:colId xmlns:a16="http://schemas.microsoft.com/office/drawing/2014/main" val="3962055725"/>
                    </a:ext>
                  </a:extLst>
                </a:gridCol>
                <a:gridCol w="257975">
                  <a:extLst>
                    <a:ext uri="{9D8B030D-6E8A-4147-A177-3AD203B41FA5}">
                      <a16:colId xmlns:a16="http://schemas.microsoft.com/office/drawing/2014/main" val="4167685278"/>
                    </a:ext>
                  </a:extLst>
                </a:gridCol>
                <a:gridCol w="257975">
                  <a:extLst>
                    <a:ext uri="{9D8B030D-6E8A-4147-A177-3AD203B41FA5}">
                      <a16:colId xmlns:a16="http://schemas.microsoft.com/office/drawing/2014/main" val="3271882436"/>
                    </a:ext>
                  </a:extLst>
                </a:gridCol>
                <a:gridCol w="257975">
                  <a:extLst>
                    <a:ext uri="{9D8B030D-6E8A-4147-A177-3AD203B41FA5}">
                      <a16:colId xmlns:a16="http://schemas.microsoft.com/office/drawing/2014/main" val="3559992419"/>
                    </a:ext>
                  </a:extLst>
                </a:gridCol>
                <a:gridCol w="257975">
                  <a:extLst>
                    <a:ext uri="{9D8B030D-6E8A-4147-A177-3AD203B41FA5}">
                      <a16:colId xmlns:a16="http://schemas.microsoft.com/office/drawing/2014/main" val="4282862470"/>
                    </a:ext>
                  </a:extLst>
                </a:gridCol>
                <a:gridCol w="257975">
                  <a:extLst>
                    <a:ext uri="{9D8B030D-6E8A-4147-A177-3AD203B41FA5}">
                      <a16:colId xmlns:a16="http://schemas.microsoft.com/office/drawing/2014/main" val="1085347922"/>
                    </a:ext>
                  </a:extLst>
                </a:gridCol>
                <a:gridCol w="257975">
                  <a:extLst>
                    <a:ext uri="{9D8B030D-6E8A-4147-A177-3AD203B41FA5}">
                      <a16:colId xmlns:a16="http://schemas.microsoft.com/office/drawing/2014/main" val="4159997680"/>
                    </a:ext>
                  </a:extLst>
                </a:gridCol>
                <a:gridCol w="257975">
                  <a:extLst>
                    <a:ext uri="{9D8B030D-6E8A-4147-A177-3AD203B41FA5}">
                      <a16:colId xmlns:a16="http://schemas.microsoft.com/office/drawing/2014/main" val="105521400"/>
                    </a:ext>
                  </a:extLst>
                </a:gridCol>
                <a:gridCol w="257975">
                  <a:extLst>
                    <a:ext uri="{9D8B030D-6E8A-4147-A177-3AD203B41FA5}">
                      <a16:colId xmlns:a16="http://schemas.microsoft.com/office/drawing/2014/main" val="1356193984"/>
                    </a:ext>
                  </a:extLst>
                </a:gridCol>
                <a:gridCol w="257975">
                  <a:extLst>
                    <a:ext uri="{9D8B030D-6E8A-4147-A177-3AD203B41FA5}">
                      <a16:colId xmlns:a16="http://schemas.microsoft.com/office/drawing/2014/main" val="1175211301"/>
                    </a:ext>
                  </a:extLst>
                </a:gridCol>
                <a:gridCol w="257975">
                  <a:extLst>
                    <a:ext uri="{9D8B030D-6E8A-4147-A177-3AD203B41FA5}">
                      <a16:colId xmlns:a16="http://schemas.microsoft.com/office/drawing/2014/main" val="3926002271"/>
                    </a:ext>
                  </a:extLst>
                </a:gridCol>
                <a:gridCol w="257975">
                  <a:extLst>
                    <a:ext uri="{9D8B030D-6E8A-4147-A177-3AD203B41FA5}">
                      <a16:colId xmlns:a16="http://schemas.microsoft.com/office/drawing/2014/main" val="2800248781"/>
                    </a:ext>
                  </a:extLst>
                </a:gridCol>
                <a:gridCol w="257975">
                  <a:extLst>
                    <a:ext uri="{9D8B030D-6E8A-4147-A177-3AD203B41FA5}">
                      <a16:colId xmlns:a16="http://schemas.microsoft.com/office/drawing/2014/main" val="4042534838"/>
                    </a:ext>
                  </a:extLst>
                </a:gridCol>
                <a:gridCol w="257975">
                  <a:extLst>
                    <a:ext uri="{9D8B030D-6E8A-4147-A177-3AD203B41FA5}">
                      <a16:colId xmlns:a16="http://schemas.microsoft.com/office/drawing/2014/main" val="1170864883"/>
                    </a:ext>
                  </a:extLst>
                </a:gridCol>
                <a:gridCol w="471083">
                  <a:extLst>
                    <a:ext uri="{9D8B030D-6E8A-4147-A177-3AD203B41FA5}">
                      <a16:colId xmlns:a16="http://schemas.microsoft.com/office/drawing/2014/main" val="1239111168"/>
                    </a:ext>
                  </a:extLst>
                </a:gridCol>
              </a:tblGrid>
              <a:tr h="358630">
                <a:tc rowSpan="14">
                  <a:txBody>
                    <a:bodyPr/>
                    <a:lstStyle/>
                    <a:p>
                      <a:pPr algn="ctr" fontAlgn="ctr"/>
                      <a:r>
                        <a:rPr lang="ja-JP" altLang="en-US" sz="1100" b="1" i="0" u="none" strike="noStrike">
                          <a:solidFill>
                            <a:srgbClr val="FFFFFF"/>
                          </a:solidFill>
                          <a:effectLst/>
                          <a:latin typeface="Meiryo UI"/>
                          <a:ea typeface="Meiryo UI"/>
                        </a:rPr>
                        <a:t>全</a:t>
                      </a:r>
                      <a:br>
                        <a:rPr lang="ja-JP" altLang="en-US" sz="1100" b="1" i="0" u="none" strike="noStrike">
                          <a:solidFill>
                            <a:srgbClr val="FFFFFF"/>
                          </a:solidFill>
                          <a:effectLst/>
                          <a:latin typeface="Meiryo UI"/>
                          <a:ea typeface="Meiryo UI"/>
                        </a:rPr>
                      </a:br>
                      <a:r>
                        <a:rPr lang="ja-JP" altLang="en-US" sz="1100" b="1" i="0" u="none" strike="noStrike">
                          <a:solidFill>
                            <a:srgbClr val="FFFFFF"/>
                          </a:solidFill>
                          <a:effectLst/>
                          <a:latin typeface="Meiryo UI"/>
                          <a:ea typeface="Meiryo UI"/>
                        </a:rPr>
                        <a:t>体スケジュール</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ja-JP" altLang="en-US" sz="1400" b="1" i="0" u="none" strike="noStrike">
                          <a:solidFill>
                            <a:srgbClr val="FFFFFF"/>
                          </a:solidFill>
                          <a:effectLst/>
                          <a:latin typeface="Meiryo UI" panose="020B0604030504040204" pitchFamily="50" charset="-128"/>
                          <a:ea typeface="Meiryo UI" panose="020B0604030504040204" pitchFamily="50" charset="-128"/>
                        </a:rPr>
                        <a:t>年数</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gridSpan="12">
                  <a:txBody>
                    <a:bodyPr/>
                    <a:lstStyle/>
                    <a:p>
                      <a:pPr algn="ctr" fontAlgn="ctr"/>
                      <a:r>
                        <a:rPr lang="en-US" altLang="ja-JP" sz="1400" b="1" i="0" u="none" strike="noStrike">
                          <a:solidFill>
                            <a:srgbClr val="FFFFFF"/>
                          </a:solidFill>
                          <a:effectLst/>
                          <a:latin typeface="Meiryo UI" panose="020B0604030504040204" pitchFamily="50" charset="-128"/>
                          <a:ea typeface="Meiryo UI" panose="020B0604030504040204" pitchFamily="50" charset="-128"/>
                        </a:rPr>
                        <a:t>1</a:t>
                      </a:r>
                      <a:r>
                        <a:rPr lang="ja-JP" altLang="en-US" sz="1400" b="1" i="0" u="none" strike="noStrike">
                          <a:solidFill>
                            <a:srgbClr val="FFFFFF"/>
                          </a:solidFill>
                          <a:effectLst/>
                          <a:latin typeface="Meiryo UI" panose="020B0604030504040204" pitchFamily="50" charset="-128"/>
                          <a:ea typeface="Meiryo UI" panose="020B0604030504040204" pitchFamily="50" charset="-128"/>
                        </a:rPr>
                        <a:t>年目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en-US" altLang="ja-JP" sz="1400" b="1" i="0" u="none" strike="noStrike">
                          <a:solidFill>
                            <a:srgbClr val="FFFFFF"/>
                          </a:solidFill>
                          <a:effectLst/>
                          <a:latin typeface="Meiryo UI" panose="020B0604030504040204" pitchFamily="50" charset="-128"/>
                          <a:ea typeface="Meiryo UI" panose="020B0604030504040204" pitchFamily="50" charset="-128"/>
                        </a:rPr>
                        <a:t>2</a:t>
                      </a:r>
                      <a:r>
                        <a:rPr lang="ja-JP" altLang="en-US" sz="1400" b="1" i="0" u="none" strike="noStrike">
                          <a:solidFill>
                            <a:srgbClr val="FFFFFF"/>
                          </a:solidFill>
                          <a:effectLst/>
                          <a:latin typeface="Meiryo UI" panose="020B0604030504040204" pitchFamily="50" charset="-128"/>
                          <a:ea typeface="Meiryo UI" panose="020B0604030504040204" pitchFamily="50" charset="-128"/>
                        </a:rPr>
                        <a:t>年目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2">
                  <a:txBody>
                    <a:bodyPr/>
                    <a:lstStyle/>
                    <a:p>
                      <a:pPr algn="ctr" fontAlgn="ctr"/>
                      <a:r>
                        <a:rPr lang="en-US" altLang="ja-JP" sz="1400" b="1" i="0" u="none" strike="noStrike">
                          <a:solidFill>
                            <a:srgbClr val="FFFFFF"/>
                          </a:solidFill>
                          <a:effectLst/>
                          <a:latin typeface="Meiryo UI" panose="020B0604030504040204" pitchFamily="50" charset="-128"/>
                          <a:ea typeface="Meiryo UI" panose="020B0604030504040204" pitchFamily="50" charset="-128"/>
                        </a:rPr>
                        <a:t>3</a:t>
                      </a:r>
                      <a:r>
                        <a:rPr lang="ja-JP" altLang="en-US" sz="1400" b="1" i="0" u="none" strike="noStrike">
                          <a:solidFill>
                            <a:srgbClr val="FFFFFF"/>
                          </a:solidFill>
                          <a:effectLst/>
                          <a:latin typeface="Meiryo UI" panose="020B0604030504040204" pitchFamily="50" charset="-128"/>
                          <a:ea typeface="Meiryo UI" panose="020B0604030504040204" pitchFamily="50" charset="-128"/>
                        </a:rPr>
                        <a:t>年目</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14">
                  <a:txBody>
                    <a:bodyPr/>
                    <a:lstStyle/>
                    <a:p>
                      <a:pPr algn="ctr" fontAlgn="ctr"/>
                      <a:r>
                        <a:rPr lang="ja-JP" altLang="en-US" sz="1200" b="1" i="0" u="none" strike="noStrike">
                          <a:solidFill>
                            <a:srgbClr val="FFFFFF"/>
                          </a:solidFill>
                          <a:effectLst/>
                          <a:latin typeface="Meiryo UI" panose="020B0604030504040204" pitchFamily="50" charset="-128"/>
                          <a:ea typeface="Meiryo UI" panose="020B0604030504040204" pitchFamily="50" charset="-128"/>
                        </a:rPr>
                        <a:t>自</a:t>
                      </a:r>
                      <a:br>
                        <a:rPr lang="ja-JP" altLang="en-US" sz="1200" b="1" i="0" u="none" strike="noStrike">
                          <a:solidFill>
                            <a:srgbClr val="FFFFFF"/>
                          </a:solidFill>
                          <a:effectLst/>
                          <a:latin typeface="Meiryo UI" panose="020B0604030504040204" pitchFamily="50" charset="-128"/>
                          <a:ea typeface="Meiryo UI" panose="020B0604030504040204" pitchFamily="50" charset="-128"/>
                        </a:rPr>
                      </a:br>
                      <a:r>
                        <a:rPr lang="ja-JP" altLang="en-US" sz="1200" b="1" i="0" u="none" strike="noStrike">
                          <a:solidFill>
                            <a:srgbClr val="FFFFFF"/>
                          </a:solidFill>
                          <a:effectLst/>
                          <a:latin typeface="Meiryo UI" panose="020B0604030504040204" pitchFamily="50" charset="-128"/>
                          <a:ea typeface="Meiryo UI" panose="020B0604030504040204" pitchFamily="50" charset="-128"/>
                        </a:rPr>
                        <a:t>走</a:t>
                      </a:r>
                      <a:br>
                        <a:rPr lang="ja-JP" altLang="en-US" sz="1200" b="1" i="0" u="none" strike="noStrike">
                          <a:solidFill>
                            <a:srgbClr val="FFFFFF"/>
                          </a:solidFill>
                          <a:effectLst/>
                          <a:latin typeface="Meiryo UI" panose="020B0604030504040204" pitchFamily="50" charset="-128"/>
                          <a:ea typeface="Meiryo UI" panose="020B0604030504040204" pitchFamily="50" charset="-128"/>
                        </a:rPr>
                      </a:br>
                      <a:r>
                        <a:rPr lang="ja-JP" altLang="en-US" sz="1200" b="1" i="0" u="none" strike="noStrike">
                          <a:solidFill>
                            <a:srgbClr val="FFFFFF"/>
                          </a:solidFill>
                          <a:effectLst/>
                          <a:latin typeface="Meiryo UI" panose="020B0604030504040204" pitchFamily="50" charset="-128"/>
                          <a:ea typeface="Meiryo UI" panose="020B0604030504040204" pitchFamily="50" charset="-128"/>
                        </a:rPr>
                        <a:t>化</a:t>
                      </a:r>
                      <a:br>
                        <a:rPr lang="ja-JP" altLang="en-US" sz="1200" b="1" i="0" u="none" strike="noStrike">
                          <a:solidFill>
                            <a:srgbClr val="FFFFFF"/>
                          </a:solidFill>
                          <a:effectLst/>
                          <a:latin typeface="Meiryo UI" panose="020B0604030504040204" pitchFamily="50" charset="-128"/>
                          <a:ea typeface="Meiryo UI" panose="020B0604030504040204" pitchFamily="50" charset="-128"/>
                        </a:rPr>
                      </a:br>
                      <a:r>
                        <a:rPr lang="ja-JP" altLang="en-US" sz="1200" b="1" i="0" u="none" strike="noStrike">
                          <a:solidFill>
                            <a:srgbClr val="FFFFFF"/>
                          </a:solidFill>
                          <a:effectLst/>
                          <a:latin typeface="Meiryo UI" panose="020B0604030504040204" pitchFamily="50" charset="-128"/>
                          <a:ea typeface="Meiryo UI" panose="020B0604030504040204" pitchFamily="50" charset="-128"/>
                        </a:rPr>
                        <a:t>・</a:t>
                      </a:r>
                      <a:br>
                        <a:rPr lang="ja-JP" altLang="en-US" sz="1200" b="1" i="0" u="none" strike="noStrike">
                          <a:solidFill>
                            <a:srgbClr val="FFFFFF"/>
                          </a:solidFill>
                          <a:effectLst/>
                          <a:latin typeface="Meiryo UI" panose="020B0604030504040204" pitchFamily="50" charset="-128"/>
                          <a:ea typeface="Meiryo UI" panose="020B0604030504040204" pitchFamily="50" charset="-128"/>
                        </a:rPr>
                      </a:br>
                      <a:r>
                        <a:rPr lang="ja-JP" altLang="en-US" sz="1200" b="1" i="0" u="none" strike="noStrike">
                          <a:solidFill>
                            <a:srgbClr val="FFFFFF"/>
                          </a:solidFill>
                          <a:effectLst/>
                          <a:latin typeface="Meiryo UI" panose="020B0604030504040204" pitchFamily="50" charset="-128"/>
                          <a:ea typeface="Meiryo UI" panose="020B0604030504040204" pitchFamily="50" charset="-128"/>
                        </a:rPr>
                        <a:t>横</a:t>
                      </a:r>
                      <a:br>
                        <a:rPr lang="ja-JP" altLang="en-US" sz="1200" b="1" i="0" u="none" strike="noStrike">
                          <a:solidFill>
                            <a:srgbClr val="FFFFFF"/>
                          </a:solidFill>
                          <a:effectLst/>
                          <a:latin typeface="Meiryo UI" panose="020B0604030504040204" pitchFamily="50" charset="-128"/>
                          <a:ea typeface="Meiryo UI" panose="020B0604030504040204" pitchFamily="50" charset="-128"/>
                        </a:rPr>
                      </a:br>
                      <a:r>
                        <a:rPr lang="ja-JP" altLang="en-US" sz="1200" b="1" i="0" u="none" strike="noStrike">
                          <a:solidFill>
                            <a:srgbClr val="FFFFFF"/>
                          </a:solidFill>
                          <a:effectLst/>
                          <a:latin typeface="Meiryo UI" panose="020B0604030504040204" pitchFamily="50" charset="-128"/>
                          <a:ea typeface="Meiryo UI" panose="020B0604030504040204" pitchFamily="50" charset="-128"/>
                        </a:rPr>
                        <a:t>展</a:t>
                      </a:r>
                      <a:br>
                        <a:rPr lang="ja-JP" altLang="en-US" sz="1200" b="1" i="0" u="none" strike="noStrike">
                          <a:solidFill>
                            <a:srgbClr val="FFFFFF"/>
                          </a:solidFill>
                          <a:effectLst/>
                          <a:latin typeface="Meiryo UI" panose="020B0604030504040204" pitchFamily="50" charset="-128"/>
                          <a:ea typeface="Meiryo UI" panose="020B0604030504040204" pitchFamily="50" charset="-128"/>
                        </a:rPr>
                      </a:br>
                      <a:r>
                        <a:rPr lang="ja-JP" altLang="en-US" sz="1200" b="1" i="0" u="none" strike="noStrike">
                          <a:solidFill>
                            <a:srgbClr val="FFFFFF"/>
                          </a:solidFill>
                          <a:effectLst/>
                          <a:latin typeface="Meiryo UI" panose="020B0604030504040204" pitchFamily="50" charset="-128"/>
                          <a:ea typeface="Meiryo UI" panose="020B0604030504040204" pitchFamily="50" charset="-128"/>
                        </a:rPr>
                        <a:t>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extLst>
                  <a:ext uri="{0D108BD9-81ED-4DB2-BD59-A6C34878D82A}">
                    <a16:rowId xmlns:a16="http://schemas.microsoft.com/office/drawing/2014/main" val="2678097337"/>
                  </a:ext>
                </a:extLst>
              </a:tr>
              <a:tr h="358630">
                <a:tc vMerge="1">
                  <a:txBody>
                    <a:bodyPr/>
                    <a:lstStyle/>
                    <a:p>
                      <a:endParaRPr kumimoji="1" lang="ja-JP" altLang="en-US"/>
                    </a:p>
                  </a:txBody>
                  <a:tcPr/>
                </a:tc>
                <a:tc>
                  <a:txBody>
                    <a:bodyPr/>
                    <a:lstStyle/>
                    <a:p>
                      <a:pPr algn="ctr" fontAlgn="ctr"/>
                      <a:r>
                        <a:rPr lang="ja-JP" altLang="en-US" sz="1200" b="1" i="0" u="none" strike="noStrike">
                          <a:solidFill>
                            <a:srgbClr val="FFFFFF"/>
                          </a:solidFill>
                          <a:effectLst/>
                          <a:latin typeface="Meiryo UI" panose="020B0604030504040204" pitchFamily="50" charset="-128"/>
                          <a:ea typeface="Meiryo UI" panose="020B0604030504040204" pitchFamily="50" charset="-128"/>
                        </a:rPr>
                        <a:t>項目／月</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a:ea typeface="Meiryo UI"/>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ctr" fontAlgn="ctr"/>
                      <a:r>
                        <a:rPr lang="en-US" altLang="ja-JP" sz="800" b="0" i="0" u="none" strike="noStrike">
                          <a:solidFill>
                            <a:srgbClr val="FFFFFF"/>
                          </a:solidFill>
                          <a:effectLst/>
                          <a:latin typeface="Meiryo UI" panose="020B0604030504040204" pitchFamily="50" charset="-128"/>
                          <a:ea typeface="Meiryo UI" panose="020B0604030504040204" pitchFamily="50" charset="-128"/>
                        </a:rPr>
                        <a:t>#</a:t>
                      </a:r>
                      <a:endParaRPr lang="en-US" altLang="ja-JP" sz="800" b="0" i="0" u="none" strike="noStrike">
                        <a:solidFill>
                          <a:srgbClr val="FFFFFF"/>
                        </a:solidFill>
                        <a:effectLst/>
                        <a:latin typeface="Meiryo UI"/>
                        <a:ea typeface="Meiryo UI"/>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a:txBody>
                    <a:bodyPr/>
                    <a:lstStyle/>
                    <a:p>
                      <a:pPr algn="r" fontAlgn="ctr"/>
                      <a:r>
                        <a:rPr lang="en-US" altLang="ja-JP" sz="800" b="0" i="0" u="none" strike="noStrike">
                          <a:solidFill>
                            <a:srgbClr val="FFFFFF"/>
                          </a:solidFill>
                          <a:effectLst/>
                          <a:latin typeface="Meiryo UI"/>
                          <a:ea typeface="Meiryo UI"/>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53D64"/>
                    </a:solidFill>
                  </a:tcPr>
                </a:tc>
                <a:tc vMerge="1">
                  <a:txBody>
                    <a:bodyPr/>
                    <a:lstStyle/>
                    <a:p>
                      <a:endParaRPr kumimoji="1" lang="ja-JP" altLang="en-US"/>
                    </a:p>
                  </a:txBody>
                  <a:tcPr/>
                </a:tc>
                <a:extLst>
                  <a:ext uri="{0D108BD9-81ED-4DB2-BD59-A6C34878D82A}">
                    <a16:rowId xmlns:a16="http://schemas.microsoft.com/office/drawing/2014/main" val="1942107798"/>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関係者間合意形成</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58903552"/>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電子ギフトシステム稼働</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03698048"/>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86429984"/>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参画店舗の拡大</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4214622418"/>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実績把握</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984509659"/>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63092440"/>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関係者実績共有</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229259373"/>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自走化の検証</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701519638"/>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3356548203"/>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先進地視察</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16800776"/>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横展開の検証</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687353397"/>
                  </a:ext>
                </a:extLst>
              </a:tr>
              <a:tr h="358630">
                <a:tc vMerge="1">
                  <a:txBody>
                    <a:bodyPr/>
                    <a:lstStyle/>
                    <a:p>
                      <a:endParaRPr kumimoji="1" lang="ja-JP" altLang="en-US"/>
                    </a:p>
                  </a:txBody>
                  <a:tcPr/>
                </a:tc>
                <a:tc>
                  <a:txBody>
                    <a:bodyPr/>
                    <a:lstStyle/>
                    <a:p>
                      <a:pPr algn="l" fontAlgn="ctr"/>
                      <a:r>
                        <a:rPr lang="ja-JP" altLang="en-US" sz="1100" b="1" i="0" u="none" strike="noStrike" dirty="0">
                          <a:solidFill>
                            <a:srgbClr val="FF0000"/>
                          </a:solidFill>
                          <a:effectLst/>
                          <a:latin typeface="Meiryo UI"/>
                          <a:ea typeface="Meiryo UI"/>
                        </a:rPr>
                        <a:t>　自走化</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a:solidFill>
                            <a:srgbClr val="000000"/>
                          </a:solidFill>
                          <a:effectLst/>
                          <a:latin typeface="Meiryo UI"/>
                          <a:ea typeface="Meiryo UI"/>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kumimoji="1" lang="ja-JP" altLang="en-US"/>
                    </a:p>
                  </a:txBody>
                  <a:tcPr/>
                </a:tc>
                <a:extLst>
                  <a:ext uri="{0D108BD9-81ED-4DB2-BD59-A6C34878D82A}">
                    <a16:rowId xmlns:a16="http://schemas.microsoft.com/office/drawing/2014/main" val="157580056"/>
                  </a:ext>
                </a:extLst>
              </a:tr>
            </a:tbl>
          </a:graphicData>
        </a:graphic>
      </p:graphicFrame>
      <p:sp>
        <p:nvSpPr>
          <p:cNvPr id="14" name="矢印: 右 13">
            <a:extLst>
              <a:ext uri="{FF2B5EF4-FFF2-40B4-BE49-F238E27FC236}">
                <a16:creationId xmlns:a16="http://schemas.microsoft.com/office/drawing/2014/main" id="{6994509D-7884-A5DB-9965-D87C714A8535}"/>
              </a:ext>
            </a:extLst>
          </p:cNvPr>
          <p:cNvSpPr/>
          <p:nvPr/>
        </p:nvSpPr>
        <p:spPr>
          <a:xfrm>
            <a:off x="2412279" y="2029202"/>
            <a:ext cx="2506614"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全体像構想共有、具現化</a:t>
            </a:r>
          </a:p>
        </p:txBody>
      </p:sp>
      <p:sp>
        <p:nvSpPr>
          <p:cNvPr id="8" name="矢印: 右 7">
            <a:extLst>
              <a:ext uri="{FF2B5EF4-FFF2-40B4-BE49-F238E27FC236}">
                <a16:creationId xmlns:a16="http://schemas.microsoft.com/office/drawing/2014/main" id="{207AB949-E8C9-0C97-ED05-3931FDE15BF9}"/>
              </a:ext>
            </a:extLst>
          </p:cNvPr>
          <p:cNvSpPr/>
          <p:nvPr/>
        </p:nvSpPr>
        <p:spPr>
          <a:xfrm>
            <a:off x="2869505" y="3140103"/>
            <a:ext cx="2075121" cy="555797"/>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目標350店舗</a:t>
            </a:r>
          </a:p>
        </p:txBody>
      </p:sp>
      <p:sp>
        <p:nvSpPr>
          <p:cNvPr id="10" name="矢印: 右 9">
            <a:extLst>
              <a:ext uri="{FF2B5EF4-FFF2-40B4-BE49-F238E27FC236}">
                <a16:creationId xmlns:a16="http://schemas.microsoft.com/office/drawing/2014/main" id="{C8DC3CCD-53B5-5E2F-D400-10CA5137B6E6}"/>
              </a:ext>
            </a:extLst>
          </p:cNvPr>
          <p:cNvSpPr/>
          <p:nvPr/>
        </p:nvSpPr>
        <p:spPr>
          <a:xfrm>
            <a:off x="7885068" y="5634586"/>
            <a:ext cx="3351243" cy="519074"/>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近隣広域自治体での横展開の検証</a:t>
            </a:r>
          </a:p>
        </p:txBody>
      </p:sp>
      <p:sp>
        <p:nvSpPr>
          <p:cNvPr id="12" name="矢印: 右 11">
            <a:extLst>
              <a:ext uri="{FF2B5EF4-FFF2-40B4-BE49-F238E27FC236}">
                <a16:creationId xmlns:a16="http://schemas.microsoft.com/office/drawing/2014/main" id="{CC5AA869-7C20-9F53-8E77-FF5B9C082D30}"/>
              </a:ext>
            </a:extLst>
          </p:cNvPr>
          <p:cNvSpPr/>
          <p:nvPr/>
        </p:nvSpPr>
        <p:spPr>
          <a:xfrm>
            <a:off x="3849644" y="3584383"/>
            <a:ext cx="1258038"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データ分析</a:t>
            </a:r>
          </a:p>
        </p:txBody>
      </p:sp>
      <p:sp>
        <p:nvSpPr>
          <p:cNvPr id="11" name="矢印: 右 10">
            <a:extLst>
              <a:ext uri="{FF2B5EF4-FFF2-40B4-BE49-F238E27FC236}">
                <a16:creationId xmlns:a16="http://schemas.microsoft.com/office/drawing/2014/main" id="{885103CE-7CE6-EC24-14CE-AA9229829635}"/>
              </a:ext>
            </a:extLst>
          </p:cNvPr>
          <p:cNvSpPr/>
          <p:nvPr/>
        </p:nvSpPr>
        <p:spPr>
          <a:xfrm>
            <a:off x="4611644" y="4608396"/>
            <a:ext cx="6582855"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関係者間協議、情報共有（成功事例）、販促キャンペーン参画募集</a:t>
            </a:r>
          </a:p>
        </p:txBody>
      </p:sp>
      <p:sp>
        <p:nvSpPr>
          <p:cNvPr id="13" name="矢印: 右 12">
            <a:extLst>
              <a:ext uri="{FF2B5EF4-FFF2-40B4-BE49-F238E27FC236}">
                <a16:creationId xmlns:a16="http://schemas.microsoft.com/office/drawing/2014/main" id="{694A26A2-628B-6A77-7624-FE847D404687}"/>
              </a:ext>
            </a:extLst>
          </p:cNvPr>
          <p:cNvSpPr/>
          <p:nvPr/>
        </p:nvSpPr>
        <p:spPr>
          <a:xfrm>
            <a:off x="3850269" y="2481532"/>
            <a:ext cx="1267216" cy="500713"/>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実証運用</a:t>
            </a:r>
          </a:p>
        </p:txBody>
      </p:sp>
      <p:sp>
        <p:nvSpPr>
          <p:cNvPr id="9" name="矢印: 右 8">
            <a:extLst>
              <a:ext uri="{FF2B5EF4-FFF2-40B4-BE49-F238E27FC236}">
                <a16:creationId xmlns:a16="http://schemas.microsoft.com/office/drawing/2014/main" id="{EF45DC45-C41F-2E6C-920A-9DD1C6D3224D}"/>
              </a:ext>
            </a:extLst>
          </p:cNvPr>
          <p:cNvSpPr/>
          <p:nvPr/>
        </p:nvSpPr>
        <p:spPr>
          <a:xfrm>
            <a:off x="4723864" y="4164259"/>
            <a:ext cx="1368206" cy="647603"/>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改善検討</a:t>
            </a:r>
          </a:p>
        </p:txBody>
      </p:sp>
      <p:sp>
        <p:nvSpPr>
          <p:cNvPr id="21" name="Rectangle 25">
            <a:extLst>
              <a:ext uri="{FF2B5EF4-FFF2-40B4-BE49-F238E27FC236}">
                <a16:creationId xmlns:a16="http://schemas.microsoft.com/office/drawing/2014/main" id="{38D60B0F-F122-2E2C-C2E1-17CB451D4E89}"/>
              </a:ext>
            </a:extLst>
          </p:cNvPr>
          <p:cNvSpPr/>
          <p:nvPr/>
        </p:nvSpPr>
        <p:spPr>
          <a:xfrm>
            <a:off x="4703111" y="369523"/>
            <a:ext cx="4399250" cy="919794"/>
          </a:xfrm>
          <a:prstGeom prst="rect">
            <a:avLst/>
          </a:prstGeom>
          <a:solidFill>
            <a:srgbClr val="D6D6E8"/>
          </a:solidFill>
          <a:ln w="28575">
            <a:solidFill>
              <a:srgbClr val="082C65"/>
            </a:solidFill>
          </a:ln>
        </p:spPr>
        <p:txBody>
          <a:bodyPr vertOverflow="overflow" horzOverflow="overflow" wrap="square" tIns="36000" bIns="36000" rtlCol="0" anchor="ctr">
            <a:noAutofit/>
          </a:bodyPr>
          <a:lstStyle/>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赤字部分はサンプルです</a:t>
            </a:r>
            <a:endParaRPr lang="en-US" altLang="ja-JP" sz="1600" kern="0">
              <a:solidFill>
                <a:srgbClr val="FF0000"/>
              </a:solidFill>
              <a:latin typeface="Meiryo UI" panose="020B0604030504040204" pitchFamily="50" charset="-128"/>
              <a:ea typeface="Meiryo UI" panose="020B0604030504040204" pitchFamily="50" charset="-128"/>
            </a:endParaRPr>
          </a:p>
          <a:p>
            <a:pPr marL="177800" indent="-177800" defTabSz="1703388">
              <a:spcBef>
                <a:spcPts val="1200"/>
              </a:spcBef>
              <a:buFont typeface="Arial" panose="020B0604020202020204" pitchFamily="34" charset="0"/>
              <a:buChar char="•"/>
              <a:tabLst>
                <a:tab pos="7261225" algn="l"/>
              </a:tabLst>
            </a:pPr>
            <a:r>
              <a:rPr lang="ja-JP" altLang="en-US" sz="1600" kern="0">
                <a:solidFill>
                  <a:srgbClr val="FF0000"/>
                </a:solidFill>
                <a:latin typeface="Meiryo UI" panose="020B0604030504040204" pitchFamily="50" charset="-128"/>
                <a:ea typeface="Meiryo UI" panose="020B0604030504040204" pitchFamily="50" charset="-128"/>
              </a:rPr>
              <a:t>各項目に必要事項を記載後は削除願います。</a:t>
            </a:r>
            <a:endParaRPr lang="en-US" altLang="ja-JP" sz="1600" kern="0">
              <a:solidFill>
                <a:srgbClr val="FF0000"/>
              </a:solidFill>
              <a:latin typeface="Meiryo UI" panose="020B0604030504040204" pitchFamily="50" charset="-128"/>
              <a:ea typeface="Meiryo UI" panose="020B0604030504040204" pitchFamily="50" charset="-128"/>
            </a:endParaRPr>
          </a:p>
        </p:txBody>
      </p:sp>
      <p:sp>
        <p:nvSpPr>
          <p:cNvPr id="4" name="矢印: 右 3">
            <a:extLst>
              <a:ext uri="{FF2B5EF4-FFF2-40B4-BE49-F238E27FC236}">
                <a16:creationId xmlns:a16="http://schemas.microsoft.com/office/drawing/2014/main" id="{C33C2430-6055-599D-997F-7A6109F2BA1D}"/>
              </a:ext>
            </a:extLst>
          </p:cNvPr>
          <p:cNvSpPr/>
          <p:nvPr/>
        </p:nvSpPr>
        <p:spPr>
          <a:xfrm>
            <a:off x="5925112" y="2481532"/>
            <a:ext cx="2240372" cy="500713"/>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実証運用フェーズ2</a:t>
            </a:r>
          </a:p>
        </p:txBody>
      </p:sp>
      <p:sp>
        <p:nvSpPr>
          <p:cNvPr id="5" name="矢印: 右 4">
            <a:extLst>
              <a:ext uri="{FF2B5EF4-FFF2-40B4-BE49-F238E27FC236}">
                <a16:creationId xmlns:a16="http://schemas.microsoft.com/office/drawing/2014/main" id="{DF17BCE7-9549-E0C8-6795-1025925A2143}"/>
              </a:ext>
            </a:extLst>
          </p:cNvPr>
          <p:cNvSpPr/>
          <p:nvPr/>
        </p:nvSpPr>
        <p:spPr>
          <a:xfrm>
            <a:off x="8973112" y="2481532"/>
            <a:ext cx="2240372" cy="500713"/>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本格稼働</a:t>
            </a:r>
          </a:p>
        </p:txBody>
      </p:sp>
      <p:sp>
        <p:nvSpPr>
          <p:cNvPr id="6" name="矢印: 右 5">
            <a:extLst>
              <a:ext uri="{FF2B5EF4-FFF2-40B4-BE49-F238E27FC236}">
                <a16:creationId xmlns:a16="http://schemas.microsoft.com/office/drawing/2014/main" id="{691D60DD-89C6-46EB-371D-B03511B055D6}"/>
              </a:ext>
            </a:extLst>
          </p:cNvPr>
          <p:cNvSpPr/>
          <p:nvPr/>
        </p:nvSpPr>
        <p:spPr>
          <a:xfrm>
            <a:off x="5926685" y="3149283"/>
            <a:ext cx="2075121" cy="555797"/>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目標500店舗</a:t>
            </a:r>
          </a:p>
        </p:txBody>
      </p:sp>
      <p:sp>
        <p:nvSpPr>
          <p:cNvPr id="7" name="矢印: 右 6">
            <a:extLst>
              <a:ext uri="{FF2B5EF4-FFF2-40B4-BE49-F238E27FC236}">
                <a16:creationId xmlns:a16="http://schemas.microsoft.com/office/drawing/2014/main" id="{F12CED4E-A8AA-2EC7-14D9-D38BEAF7BC91}"/>
              </a:ext>
            </a:extLst>
          </p:cNvPr>
          <p:cNvSpPr/>
          <p:nvPr/>
        </p:nvSpPr>
        <p:spPr>
          <a:xfrm>
            <a:off x="8974684" y="3149282"/>
            <a:ext cx="2075121" cy="555797"/>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目標700店舗</a:t>
            </a:r>
          </a:p>
        </p:txBody>
      </p:sp>
      <p:sp>
        <p:nvSpPr>
          <p:cNvPr id="15" name="矢印: 右 14">
            <a:extLst>
              <a:ext uri="{FF2B5EF4-FFF2-40B4-BE49-F238E27FC236}">
                <a16:creationId xmlns:a16="http://schemas.microsoft.com/office/drawing/2014/main" id="{8BCF791C-3FB9-D38B-61FF-05CE2D0470A2}"/>
              </a:ext>
            </a:extLst>
          </p:cNvPr>
          <p:cNvSpPr/>
          <p:nvPr/>
        </p:nvSpPr>
        <p:spPr>
          <a:xfrm>
            <a:off x="6098921" y="3584382"/>
            <a:ext cx="1882327"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データ分析</a:t>
            </a:r>
          </a:p>
        </p:txBody>
      </p:sp>
      <p:sp>
        <p:nvSpPr>
          <p:cNvPr id="16" name="矢印: 右 15">
            <a:extLst>
              <a:ext uri="{FF2B5EF4-FFF2-40B4-BE49-F238E27FC236}">
                <a16:creationId xmlns:a16="http://schemas.microsoft.com/office/drawing/2014/main" id="{21082CD1-5815-7CBE-06DD-34C12DE76A70}"/>
              </a:ext>
            </a:extLst>
          </p:cNvPr>
          <p:cNvSpPr/>
          <p:nvPr/>
        </p:nvSpPr>
        <p:spPr>
          <a:xfrm>
            <a:off x="9156101" y="3584381"/>
            <a:ext cx="1882327" cy="574158"/>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データ分析</a:t>
            </a:r>
          </a:p>
        </p:txBody>
      </p:sp>
      <p:sp>
        <p:nvSpPr>
          <p:cNvPr id="17" name="矢印: 右 16">
            <a:extLst>
              <a:ext uri="{FF2B5EF4-FFF2-40B4-BE49-F238E27FC236}">
                <a16:creationId xmlns:a16="http://schemas.microsoft.com/office/drawing/2014/main" id="{28BBCA42-3B12-9B47-2F3F-5F66D0D3AD5F}"/>
              </a:ext>
            </a:extLst>
          </p:cNvPr>
          <p:cNvSpPr/>
          <p:nvPr/>
        </p:nvSpPr>
        <p:spPr>
          <a:xfrm>
            <a:off x="7790225" y="4164259"/>
            <a:ext cx="1368206" cy="647603"/>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改善検討</a:t>
            </a:r>
          </a:p>
        </p:txBody>
      </p:sp>
      <p:sp>
        <p:nvSpPr>
          <p:cNvPr id="18" name="矢印: 右 17">
            <a:extLst>
              <a:ext uri="{FF2B5EF4-FFF2-40B4-BE49-F238E27FC236}">
                <a16:creationId xmlns:a16="http://schemas.microsoft.com/office/drawing/2014/main" id="{4D69742B-09FB-6529-BB65-A86FAF752821}"/>
              </a:ext>
            </a:extLst>
          </p:cNvPr>
          <p:cNvSpPr/>
          <p:nvPr/>
        </p:nvSpPr>
        <p:spPr>
          <a:xfrm>
            <a:off x="3542585" y="5313260"/>
            <a:ext cx="1579363" cy="454809"/>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〇〇県〇〇地区</a:t>
            </a:r>
          </a:p>
        </p:txBody>
      </p:sp>
      <p:sp>
        <p:nvSpPr>
          <p:cNvPr id="19" name="矢印: 右 18">
            <a:extLst>
              <a:ext uri="{FF2B5EF4-FFF2-40B4-BE49-F238E27FC236}">
                <a16:creationId xmlns:a16="http://schemas.microsoft.com/office/drawing/2014/main" id="{20D77034-0B5D-6E99-7E18-CCBD67F65752}"/>
              </a:ext>
            </a:extLst>
          </p:cNvPr>
          <p:cNvSpPr/>
          <p:nvPr/>
        </p:nvSpPr>
        <p:spPr>
          <a:xfrm>
            <a:off x="6397790" y="5313259"/>
            <a:ext cx="1579363" cy="454809"/>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〇〇県〇〇地区</a:t>
            </a:r>
          </a:p>
        </p:txBody>
      </p:sp>
      <p:sp>
        <p:nvSpPr>
          <p:cNvPr id="22" name="矢印: 右 21">
            <a:extLst>
              <a:ext uri="{FF2B5EF4-FFF2-40B4-BE49-F238E27FC236}">
                <a16:creationId xmlns:a16="http://schemas.microsoft.com/office/drawing/2014/main" id="{4C0181F9-1498-A82C-5B66-57C33EF95E78}"/>
              </a:ext>
            </a:extLst>
          </p:cNvPr>
          <p:cNvSpPr/>
          <p:nvPr/>
        </p:nvSpPr>
        <p:spPr>
          <a:xfrm>
            <a:off x="9106103" y="6029355"/>
            <a:ext cx="2368905" cy="454809"/>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自走化に向けた予算措置</a:t>
            </a:r>
          </a:p>
        </p:txBody>
      </p:sp>
      <p:sp>
        <p:nvSpPr>
          <p:cNvPr id="23" name="矢印: 右 22">
            <a:extLst>
              <a:ext uri="{FF2B5EF4-FFF2-40B4-BE49-F238E27FC236}">
                <a16:creationId xmlns:a16="http://schemas.microsoft.com/office/drawing/2014/main" id="{D2192D70-2859-A714-7313-BE0696CFFF4D}"/>
              </a:ext>
            </a:extLst>
          </p:cNvPr>
          <p:cNvSpPr/>
          <p:nvPr/>
        </p:nvSpPr>
        <p:spPr>
          <a:xfrm>
            <a:off x="6397789" y="6029354"/>
            <a:ext cx="2368905" cy="454809"/>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自走化に向けた関係者協議</a:t>
            </a:r>
          </a:p>
        </p:txBody>
      </p:sp>
      <p:sp>
        <p:nvSpPr>
          <p:cNvPr id="24" name="矢印: 右 23">
            <a:extLst>
              <a:ext uri="{FF2B5EF4-FFF2-40B4-BE49-F238E27FC236}">
                <a16:creationId xmlns:a16="http://schemas.microsoft.com/office/drawing/2014/main" id="{9C707EB5-189A-8DFF-5460-7FD2775A82E0}"/>
              </a:ext>
            </a:extLst>
          </p:cNvPr>
          <p:cNvSpPr/>
          <p:nvPr/>
        </p:nvSpPr>
        <p:spPr>
          <a:xfrm>
            <a:off x="3735380" y="6029355"/>
            <a:ext cx="2368905" cy="454809"/>
          </a:xfrm>
          <a:prstGeom prst="rightArrow">
            <a:avLst/>
          </a:prstGeom>
          <a:solidFill>
            <a:schemeClr val="tx2">
              <a:lumMod val="10000"/>
              <a:lumOff val="90000"/>
            </a:schemeClr>
          </a:solidFill>
          <a:ln>
            <a:solidFill>
              <a:schemeClr val="tx2">
                <a:lumMod val="10000"/>
                <a:lumOff val="90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sz="1100">
                <a:solidFill>
                  <a:srgbClr val="FF0000"/>
                </a:solidFill>
                <a:latin typeface="Meiryo UI"/>
                <a:ea typeface="Meiryo UI"/>
              </a:rPr>
              <a:t>自走化に向けた関係者協議</a:t>
            </a:r>
          </a:p>
        </p:txBody>
      </p:sp>
      <p:sp>
        <p:nvSpPr>
          <p:cNvPr id="25" name="スライド番号プレースホルダー 24">
            <a:extLst>
              <a:ext uri="{FF2B5EF4-FFF2-40B4-BE49-F238E27FC236}">
                <a16:creationId xmlns:a16="http://schemas.microsoft.com/office/drawing/2014/main" id="{22558932-7F6B-EDD3-509D-47428FB50ADB}"/>
              </a:ext>
            </a:extLst>
          </p:cNvPr>
          <p:cNvSpPr>
            <a:spLocks noGrp="1"/>
          </p:cNvSpPr>
          <p:nvPr>
            <p:ph type="sldNum" sz="quarter" idx="12"/>
          </p:nvPr>
        </p:nvSpPr>
        <p:spPr/>
        <p:txBody>
          <a:bodyPr/>
          <a:lstStyle/>
          <a:p>
            <a:fld id="{1B417C47-8415-4130-8DB2-9E7F47CC5EE9}" type="slidenum">
              <a:rPr kumimoji="1" lang="ja-JP" altLang="en-US" smtClean="0"/>
              <a:t>9</a:t>
            </a:fld>
            <a:endParaRPr kumimoji="1" lang="ja-JP" altLang="en-US"/>
          </a:p>
        </p:txBody>
      </p:sp>
    </p:spTree>
    <p:extLst>
      <p:ext uri="{BB962C8B-B14F-4D97-AF65-F5344CB8AC3E}">
        <p14:creationId xmlns:p14="http://schemas.microsoft.com/office/powerpoint/2010/main" val="11146113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5bdb261-0c41-4bca-bb03-e05ccf61b7be">
      <Terms xmlns="http://schemas.microsoft.com/office/infopath/2007/PartnerControls"/>
    </lcf76f155ced4ddcb4097134ff3c332f>
    <TaxCatchAll xmlns="0247cc9f-1903-4cf7-b71b-1aa1bbe4524e" xsi:nil="true"/>
    <_Flow_SignoffStatus xmlns="75bdb261-0c41-4bca-bb03-e05ccf61b7b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658A7A514630134CAB860B241805FEAB" ma:contentTypeVersion="18" ma:contentTypeDescription="新しいドキュメントを作成します。" ma:contentTypeScope="" ma:versionID="38f2dce2f3f4e647cf19fb49accc3ff7">
  <xsd:schema xmlns:xsd="http://www.w3.org/2001/XMLSchema" xmlns:xs="http://www.w3.org/2001/XMLSchema" xmlns:p="http://schemas.microsoft.com/office/2006/metadata/properties" xmlns:ns2="75bdb261-0c41-4bca-bb03-e05ccf61b7be" xmlns:ns3="0247cc9f-1903-4cf7-b71b-1aa1bbe4524e" targetNamespace="http://schemas.microsoft.com/office/2006/metadata/properties" ma:root="true" ma:fieldsID="a47548aa0154600822fbec995fa82934" ns2:_="" ns3:_="">
    <xsd:import namespace="75bdb261-0c41-4bca-bb03-e05ccf61b7be"/>
    <xsd:import namespace="0247cc9f-1903-4cf7-b71b-1aa1bbe4524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bdb261-0c41-4bca-bb03-e05ccf61b7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08e401b3-aee7-436b-bbcb-e95608979ad6"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_Flow_SignoffStatus" ma:index="22" nillable="true" ma:displayName="承認の状態" ma:internalName="_x627f__x8a8d__x306e__x72b6__x614b_">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247cc9f-1903-4cf7-b71b-1aa1bbe4524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c885e440-6fb3-4ca8-a0f6-537407c90b83}" ma:internalName="TaxCatchAll" ma:showField="CatchAllData" ma:web="0247cc9f-1903-4cf7-b71b-1aa1bbe452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B9FCFA-44B4-4B39-B657-BC3D9DF60466}">
  <ds:schemaRefs>
    <ds:schemaRef ds:uri="0247cc9f-1903-4cf7-b71b-1aa1bbe4524e"/>
    <ds:schemaRef ds:uri="75bdb261-0c41-4bca-bb03-e05ccf61b7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BC4D28F-ACF5-49AD-A32B-216BE2A32B5B}">
  <ds:schemaRefs>
    <ds:schemaRef ds:uri="http://schemas.microsoft.com/sharepoint/v3/contenttype/forms"/>
  </ds:schemaRefs>
</ds:datastoreItem>
</file>

<file path=customXml/itemProps3.xml><?xml version="1.0" encoding="utf-8"?>
<ds:datastoreItem xmlns:ds="http://schemas.openxmlformats.org/officeDocument/2006/customXml" ds:itemID="{6DE92C5B-F327-4F5C-B814-7C08FC28FACD}">
  <ds:schemaRefs>
    <ds:schemaRef ds:uri="0247cc9f-1903-4cf7-b71b-1aa1bbe4524e"/>
    <ds:schemaRef ds:uri="75bdb261-0c41-4bca-bb03-e05ccf61b7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52</TotalTime>
  <Words>4194</Words>
  <Application>Microsoft Office PowerPoint</Application>
  <PresentationFormat>ワイド画面</PresentationFormat>
  <Paragraphs>859</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Meiryo UI</vt:lpstr>
      <vt:lpstr>メイリオ</vt:lpstr>
      <vt:lpstr>游ゴシック</vt:lpstr>
      <vt:lpstr>Arial</vt:lpstr>
      <vt:lpstr>Office テーマ</vt:lpstr>
      <vt:lpstr>PowerPoint プレゼンテーション</vt:lpstr>
      <vt:lpstr>【R7年度事業計画】</vt:lpstr>
      <vt:lpstr>【R7年度事業計画】</vt:lpstr>
      <vt:lpstr>【R7年度事業計画】</vt:lpstr>
      <vt:lpstr>【R7年度事業計画】</vt:lpstr>
      <vt:lpstr>【R7年度事業計画】</vt:lpstr>
      <vt:lpstr>PowerPoint プレゼンテーション</vt:lpstr>
      <vt:lpstr>【R7年度事業計画】</vt:lpstr>
      <vt:lpstr>PowerPoint プレゼンテーション</vt:lpstr>
      <vt:lpstr>PowerPoint プレゼンテーション</vt:lpstr>
      <vt:lpstr>【R7年度事業計画】</vt:lpstr>
      <vt:lpstr>【R7年度事業計画】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健太郎</dc:creator>
  <cp:lastModifiedBy>生川 幸伸</cp:lastModifiedBy>
  <cp:revision>2</cp:revision>
  <dcterms:created xsi:type="dcterms:W3CDTF">2024-04-04T07:30:16Z</dcterms:created>
  <dcterms:modified xsi:type="dcterms:W3CDTF">2025-03-05T10:42:11Z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0x010100658A7A514630134CAB860B241805FEAB</vt:lpwstr>
  </property>
  <property fmtid="{D5CDD505-2E9C-101B-9397-08002B2CF9AE}" pid="3" name="MediaServiceImageTags">
    <vt:lpwstr/>
  </property>
</Properties>
</file>